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2" r:id="rId1"/>
    <p:sldMasterId id="2147484080" r:id="rId2"/>
  </p:sldMasterIdLst>
  <p:notesMasterIdLst>
    <p:notesMasterId r:id="rId16"/>
  </p:notesMasterIdLst>
  <p:sldIdLst>
    <p:sldId id="256" r:id="rId3"/>
    <p:sldId id="384" r:id="rId4"/>
    <p:sldId id="385" r:id="rId5"/>
    <p:sldId id="386" r:id="rId6"/>
    <p:sldId id="387" r:id="rId7"/>
    <p:sldId id="388" r:id="rId8"/>
    <p:sldId id="389" r:id="rId9"/>
    <p:sldId id="390" r:id="rId10"/>
    <p:sldId id="391" r:id="rId11"/>
    <p:sldId id="392" r:id="rId12"/>
    <p:sldId id="393" r:id="rId13"/>
    <p:sldId id="394" r:id="rId14"/>
    <p:sldId id="257" r:id="rId15"/>
  </p:sldIdLst>
  <p:sldSz cx="24377650" cy="13716000"/>
  <p:notesSz cx="6894513" cy="9180513"/>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7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A058"/>
    <a:srgbClr val="003A60"/>
    <a:srgbClr val="F2F2F2"/>
    <a:srgbClr val="4E7C98"/>
    <a:srgbClr val="B46B5B"/>
    <a:srgbClr val="ACA4A3"/>
    <a:srgbClr val="DE935B"/>
    <a:srgbClr val="8C898C"/>
    <a:srgbClr val="8CAD90"/>
    <a:srgbClr val="CDA99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90990" autoAdjust="0"/>
  </p:normalViewPr>
  <p:slideViewPr>
    <p:cSldViewPr snapToGrid="0" snapToObjects="1">
      <p:cViewPr varScale="1">
        <p:scale>
          <a:sx n="51" d="100"/>
          <a:sy n="51" d="100"/>
        </p:scale>
        <p:origin x="180" y="84"/>
      </p:cViewPr>
      <p:guideLst>
        <p:guide orient="horz" pos="4320"/>
        <p:guide pos="7678"/>
      </p:guideLst>
    </p:cSldViewPr>
  </p:slideViewPr>
  <p:notesTextViewPr>
    <p:cViewPr>
      <p:scale>
        <a:sx n="100" d="100"/>
        <a:sy n="100" d="100"/>
      </p:scale>
      <p:origin x="0" y="0"/>
    </p:cViewPr>
  </p:notesTextViewPr>
  <p:sorterViewPr>
    <p:cViewPr>
      <p:scale>
        <a:sx n="49" d="100"/>
        <a:sy n="49"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7622" cy="459026"/>
          </a:xfrm>
          <a:prstGeom prst="rect">
            <a:avLst/>
          </a:prstGeom>
        </p:spPr>
        <p:txBody>
          <a:bodyPr vert="horz" lIns="91851" tIns="45926" rIns="91851" bIns="45926" rtlCol="0"/>
          <a:lstStyle>
            <a:lvl1pPr algn="l">
              <a:defRPr sz="1200" b="0" i="0">
                <a:latin typeface="Source Sans Pro Light" charset="0"/>
              </a:defRPr>
            </a:lvl1pPr>
          </a:lstStyle>
          <a:p>
            <a:endParaRPr lang="en-US" dirty="0"/>
          </a:p>
        </p:txBody>
      </p:sp>
      <p:sp>
        <p:nvSpPr>
          <p:cNvPr id="3" name="Date Placeholder 2"/>
          <p:cNvSpPr>
            <a:spLocks noGrp="1"/>
          </p:cNvSpPr>
          <p:nvPr>
            <p:ph type="dt" idx="1"/>
          </p:nvPr>
        </p:nvSpPr>
        <p:spPr>
          <a:xfrm>
            <a:off x="3905295" y="0"/>
            <a:ext cx="2987622" cy="459026"/>
          </a:xfrm>
          <a:prstGeom prst="rect">
            <a:avLst/>
          </a:prstGeom>
        </p:spPr>
        <p:txBody>
          <a:bodyPr vert="horz" lIns="91851" tIns="45926" rIns="91851" bIns="45926" rtlCol="0"/>
          <a:lstStyle>
            <a:lvl1pPr algn="r">
              <a:defRPr sz="1200" b="0" i="0">
                <a:latin typeface="Source Sans Pro Light" charset="0"/>
              </a:defRPr>
            </a:lvl1pPr>
          </a:lstStyle>
          <a:p>
            <a:fld id="{EFC10EE1-B198-C942-8235-326C972CBB30}" type="datetimeFigureOut">
              <a:rPr lang="en-US" smtClean="0"/>
              <a:pPr/>
              <a:t>1/14/2022</a:t>
            </a:fld>
            <a:endParaRPr lang="en-US" dirty="0"/>
          </a:p>
        </p:txBody>
      </p:sp>
      <p:sp>
        <p:nvSpPr>
          <p:cNvPr id="4" name="Slide Image Placeholder 3"/>
          <p:cNvSpPr>
            <a:spLocks noGrp="1" noRot="1" noChangeAspect="1"/>
          </p:cNvSpPr>
          <p:nvPr>
            <p:ph type="sldImg" idx="2"/>
          </p:nvPr>
        </p:nvSpPr>
        <p:spPr>
          <a:xfrm>
            <a:off x="388938" y="688975"/>
            <a:ext cx="6116637" cy="3441700"/>
          </a:xfrm>
          <a:prstGeom prst="rect">
            <a:avLst/>
          </a:prstGeom>
          <a:noFill/>
          <a:ln w="12700">
            <a:solidFill>
              <a:prstClr val="black"/>
            </a:solidFill>
          </a:ln>
        </p:spPr>
        <p:txBody>
          <a:bodyPr vert="horz" lIns="91851" tIns="45926" rIns="91851" bIns="45926" rtlCol="0" anchor="ctr"/>
          <a:lstStyle/>
          <a:p>
            <a:endParaRPr lang="en-US" dirty="0"/>
          </a:p>
        </p:txBody>
      </p:sp>
      <p:sp>
        <p:nvSpPr>
          <p:cNvPr id="5" name="Notes Placeholder 4"/>
          <p:cNvSpPr>
            <a:spLocks noGrp="1"/>
          </p:cNvSpPr>
          <p:nvPr>
            <p:ph type="body" sz="quarter" idx="3"/>
          </p:nvPr>
        </p:nvSpPr>
        <p:spPr>
          <a:xfrm>
            <a:off x="689452" y="4360744"/>
            <a:ext cx="5515610" cy="4131231"/>
          </a:xfrm>
          <a:prstGeom prst="rect">
            <a:avLst/>
          </a:prstGeom>
        </p:spPr>
        <p:txBody>
          <a:bodyPr vert="horz" lIns="91851" tIns="45926" rIns="91851" bIns="4592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19894"/>
            <a:ext cx="2987622" cy="459026"/>
          </a:xfrm>
          <a:prstGeom prst="rect">
            <a:avLst/>
          </a:prstGeom>
        </p:spPr>
        <p:txBody>
          <a:bodyPr vert="horz" lIns="91851" tIns="45926" rIns="91851" bIns="45926" rtlCol="0" anchor="b"/>
          <a:lstStyle>
            <a:lvl1pPr algn="l">
              <a:defRPr sz="1200" b="0" i="0">
                <a:latin typeface="Source Sans Pro Light" charset="0"/>
              </a:defRPr>
            </a:lvl1pPr>
          </a:lstStyle>
          <a:p>
            <a:endParaRPr lang="en-US" dirty="0"/>
          </a:p>
        </p:txBody>
      </p:sp>
      <p:sp>
        <p:nvSpPr>
          <p:cNvPr id="7" name="Slide Number Placeholder 6"/>
          <p:cNvSpPr>
            <a:spLocks noGrp="1"/>
          </p:cNvSpPr>
          <p:nvPr>
            <p:ph type="sldNum" sz="quarter" idx="5"/>
          </p:nvPr>
        </p:nvSpPr>
        <p:spPr>
          <a:xfrm>
            <a:off x="3905295" y="8719894"/>
            <a:ext cx="2987622" cy="459026"/>
          </a:xfrm>
          <a:prstGeom prst="rect">
            <a:avLst/>
          </a:prstGeom>
        </p:spPr>
        <p:txBody>
          <a:bodyPr vert="horz" lIns="91851" tIns="45926" rIns="91851" bIns="45926" rtlCol="0" anchor="b"/>
          <a:lstStyle>
            <a:lvl1pPr algn="r">
              <a:defRPr sz="1200" b="0" i="0">
                <a:latin typeface="Source Sans Pro Light"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Source Sans Pro Light" charset="0"/>
        <a:ea typeface="+mn-ea"/>
        <a:cs typeface="+mn-cs"/>
      </a:defRPr>
    </a:lvl1pPr>
    <a:lvl2pPr marL="914217" algn="l" defTabSz="914217" rtl="0" eaLnBrk="1" latinLnBrk="0" hangingPunct="1">
      <a:defRPr sz="2400" b="0" i="0" kern="1200">
        <a:solidFill>
          <a:schemeClr val="tx1"/>
        </a:solidFill>
        <a:latin typeface="Source Sans Pro Light" charset="0"/>
        <a:ea typeface="+mn-ea"/>
        <a:cs typeface="+mn-cs"/>
      </a:defRPr>
    </a:lvl2pPr>
    <a:lvl3pPr marL="1828434" algn="l" defTabSz="914217" rtl="0" eaLnBrk="1" latinLnBrk="0" hangingPunct="1">
      <a:defRPr sz="2400" b="0" i="0" kern="1200">
        <a:solidFill>
          <a:schemeClr val="tx1"/>
        </a:solidFill>
        <a:latin typeface="Source Sans Pro Light" charset="0"/>
        <a:ea typeface="+mn-ea"/>
        <a:cs typeface="+mn-cs"/>
      </a:defRPr>
    </a:lvl3pPr>
    <a:lvl4pPr marL="2742651" algn="l" defTabSz="914217" rtl="0" eaLnBrk="1" latinLnBrk="0" hangingPunct="1">
      <a:defRPr sz="2400" b="0" i="0" kern="1200">
        <a:solidFill>
          <a:schemeClr val="tx1"/>
        </a:solidFill>
        <a:latin typeface="Source Sans Pro Light" charset="0"/>
        <a:ea typeface="+mn-ea"/>
        <a:cs typeface="+mn-cs"/>
      </a:defRPr>
    </a:lvl4pPr>
    <a:lvl5pPr marL="3656868" algn="l" defTabSz="914217" rtl="0" eaLnBrk="1" latinLnBrk="0" hangingPunct="1">
      <a:defRPr sz="2400" b="0" i="0" kern="1200">
        <a:solidFill>
          <a:schemeClr val="tx1"/>
        </a:solidFill>
        <a:latin typeface="Source Sans Pro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Header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Page header goes here</a:t>
            </a:r>
          </a:p>
        </p:txBody>
      </p:sp>
      <p:sp>
        <p:nvSpPr>
          <p:cNvPr id="3" name="Content Placeholder 2"/>
          <p:cNvSpPr>
            <a:spLocks noGrp="1"/>
          </p:cNvSpPr>
          <p:nvPr>
            <p:ph idx="1" hasCustomPrompt="1"/>
          </p:nvPr>
        </p:nvSpPr>
        <p:spPr/>
        <p:txBody>
          <a:bodyPr/>
          <a:lstStyle>
            <a:lvl1pPr>
              <a:defRPr baseline="0"/>
            </a:lvl1pPr>
          </a:lstStyle>
          <a:p>
            <a:pPr lvl="0"/>
            <a:r>
              <a:rPr lang="en-US" dirty="0"/>
              <a:t>Body copy goes here</a:t>
            </a:r>
          </a:p>
        </p:txBody>
      </p:sp>
      <p:sp>
        <p:nvSpPr>
          <p:cNvPr id="4" name="Date Placeholder 3"/>
          <p:cNvSpPr>
            <a:spLocks noGrp="1"/>
          </p:cNvSpPr>
          <p:nvPr>
            <p:ph type="dt" sz="half" idx="10"/>
          </p:nvPr>
        </p:nvSpPr>
        <p:spPr/>
        <p:txBody>
          <a:bodyPr/>
          <a:lstStyle/>
          <a:p>
            <a:fld id="{658E02D0-1C62-4DB6-A5D8-F99B7E6648C0}" type="datetimeFigureOut">
              <a:rPr lang="en-US" smtClean="0"/>
              <a:t>1/14/2022</a:t>
            </a:fld>
            <a:endParaRPr lang="en-US" dirty="0"/>
          </a:p>
        </p:txBody>
      </p:sp>
      <p:sp>
        <p:nvSpPr>
          <p:cNvPr id="6" name="Slide Number Placeholder 5"/>
          <p:cNvSpPr>
            <a:spLocks noGrp="1"/>
          </p:cNvSpPr>
          <p:nvPr>
            <p:ph type="sldNum" sz="quarter" idx="12"/>
          </p:nvPr>
        </p:nvSpPr>
        <p:spPr/>
        <p:txBody>
          <a:bodyPr/>
          <a:lstStyle/>
          <a:p>
            <a:fld id="{525545D6-A97B-4849-A90D-AA9496D82213}" type="slidenum">
              <a:rPr lang="en-US" smtClean="0"/>
              <a:t>‹#›</a:t>
            </a:fld>
            <a:endParaRPr lang="en-US" dirty="0"/>
          </a:p>
        </p:txBody>
      </p:sp>
    </p:spTree>
    <p:extLst>
      <p:ext uri="{BB962C8B-B14F-4D97-AF65-F5344CB8AC3E}">
        <p14:creationId xmlns:p14="http://schemas.microsoft.com/office/powerpoint/2010/main" val="2290600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ening Tit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5772"/>
                    </a14:imgEffect>
                    <a14:imgEffect>
                      <a14:saturation sat="114000"/>
                    </a14:imgEffect>
                  </a14:imgLayer>
                </a14:imgProps>
              </a:ext>
              <a:ext uri="{28A0092B-C50C-407E-A947-70E740481C1C}">
                <a14:useLocalDpi xmlns:a14="http://schemas.microsoft.com/office/drawing/2010/main" val="0"/>
              </a:ext>
            </a:extLst>
          </a:blip>
          <a:srcRect l="1" t="20142" r="16778" b="17384"/>
          <a:stretch/>
        </p:blipFill>
        <p:spPr>
          <a:xfrm>
            <a:off x="0" y="-79514"/>
            <a:ext cx="24377650" cy="13795513"/>
          </a:xfrm>
          <a:prstGeom prst="rect">
            <a:avLst/>
          </a:prstGeom>
        </p:spPr>
      </p:pic>
      <p:sp>
        <p:nvSpPr>
          <p:cNvPr id="8" name="Oval 7"/>
          <p:cNvSpPr/>
          <p:nvPr userDrawn="1"/>
        </p:nvSpPr>
        <p:spPr>
          <a:xfrm>
            <a:off x="-3674430" y="-6922988"/>
            <a:ext cx="31031566" cy="34042178"/>
          </a:xfrm>
          <a:prstGeom prst="ellipse">
            <a:avLst/>
          </a:prstGeom>
          <a:gradFill flip="none" rotWithShape="0">
            <a:gsLst>
              <a:gs pos="57000">
                <a:srgbClr val="C19A3C">
                  <a:alpha val="0"/>
                </a:srgbClr>
              </a:gs>
              <a:gs pos="15000">
                <a:srgbClr val="BD9B60">
                  <a:alpha val="8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873D3400-D6D7-4A34-B912-4D943C286D8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7099" y="4100512"/>
            <a:ext cx="12248026" cy="4548188"/>
          </a:xfrm>
          <a:prstGeom prst="rect">
            <a:avLst/>
          </a:prstGeom>
          <a:effectLst>
            <a:outerShdw blurRad="317500" dist="38100" dir="2700000" algn="tl" rotWithShape="0">
              <a:prstClr val="black">
                <a:alpha val="50000"/>
              </a:prstClr>
            </a:outerShdw>
          </a:effectLst>
        </p:spPr>
      </p:pic>
    </p:spTree>
    <p:extLst>
      <p:ext uri="{BB962C8B-B14F-4D97-AF65-F5344CB8AC3E}">
        <p14:creationId xmlns:p14="http://schemas.microsoft.com/office/powerpoint/2010/main" val="2943757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Title">
    <p:spTree>
      <p:nvGrpSpPr>
        <p:cNvPr id="1" name=""/>
        <p:cNvGrpSpPr/>
        <p:nvPr/>
      </p:nvGrpSpPr>
      <p:grpSpPr>
        <a:xfrm>
          <a:off x="0" y="0"/>
          <a:ext cx="0" cy="0"/>
          <a:chOff x="0" y="0"/>
          <a:chExt cx="0" cy="0"/>
        </a:xfrm>
      </p:grpSpPr>
      <p:sp>
        <p:nvSpPr>
          <p:cNvPr id="7" name="Rectangle 6"/>
          <p:cNvSpPr/>
          <p:nvPr userDrawn="1"/>
        </p:nvSpPr>
        <p:spPr>
          <a:xfrm>
            <a:off x="0" y="0"/>
            <a:ext cx="24377650" cy="13716000"/>
          </a:xfrm>
          <a:prstGeom prst="rect">
            <a:avLst/>
          </a:prstGeom>
          <a:solidFill>
            <a:srgbClr val="00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8EE7BC5C-CBEF-474D-8D8E-8688696950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72874" y="3979703"/>
            <a:ext cx="10647826" cy="3953969"/>
          </a:xfrm>
          <a:prstGeom prst="rect">
            <a:avLst/>
          </a:prstGeom>
          <a:effectLst/>
        </p:spPr>
      </p:pic>
      <p:sp>
        <p:nvSpPr>
          <p:cNvPr id="5" name="TextBox 4">
            <a:extLst>
              <a:ext uri="{FF2B5EF4-FFF2-40B4-BE49-F238E27FC236}">
                <a16:creationId xmlns:a16="http://schemas.microsoft.com/office/drawing/2014/main" id="{BD8799AA-FC10-4E8F-B785-D500FBA01D9A}"/>
              </a:ext>
            </a:extLst>
          </p:cNvPr>
          <p:cNvSpPr txBox="1"/>
          <p:nvPr userDrawn="1"/>
        </p:nvSpPr>
        <p:spPr>
          <a:xfrm>
            <a:off x="14697899" y="4059567"/>
            <a:ext cx="6790498" cy="6001643"/>
          </a:xfrm>
          <a:prstGeom prst="rect">
            <a:avLst/>
          </a:prstGeom>
          <a:noFill/>
        </p:spPr>
        <p:txBody>
          <a:bodyPr wrap="square" rtlCol="0">
            <a:spAutoFit/>
          </a:bodyPr>
          <a:lstStyle/>
          <a:p>
            <a:pPr rtl="0">
              <a:lnSpc>
                <a:spcPct val="100000"/>
              </a:lnSpc>
              <a:spcAft>
                <a:spcPts val="1200"/>
              </a:spcAft>
            </a:pPr>
            <a:r>
              <a:rPr lang="en-US" sz="5400" b="1" i="0" u="none" strike="noStrike" kern="1200" cap="none" baseline="30000" dirty="0">
                <a:solidFill>
                  <a:schemeClr val="bg1"/>
                </a:solidFill>
                <a:latin typeface="Calibri" panose="020F0502020204030204" pitchFamily="34" charset="0"/>
                <a:ea typeface="+mn-ea"/>
                <a:cs typeface="Calibri" panose="020F0502020204030204" pitchFamily="34" charset="0"/>
              </a:rPr>
              <a:t>West Virginia Department of</a:t>
            </a:r>
            <a:br>
              <a:rPr lang="en-US" sz="5400" b="1" i="0" u="none" strike="noStrike" kern="1200" cap="none" baseline="30000" dirty="0">
                <a:solidFill>
                  <a:schemeClr val="bg1"/>
                </a:solidFill>
                <a:latin typeface="Calibri" panose="020F0502020204030204" pitchFamily="34" charset="0"/>
                <a:ea typeface="+mn-ea"/>
                <a:cs typeface="Calibri" panose="020F0502020204030204" pitchFamily="34" charset="0"/>
              </a:rPr>
            </a:br>
            <a:r>
              <a:rPr lang="en-US" sz="5400" b="1" i="0" u="none" strike="noStrike" kern="1200" cap="none" baseline="30000" dirty="0">
                <a:solidFill>
                  <a:schemeClr val="bg1"/>
                </a:solidFill>
                <a:latin typeface="Calibri" panose="020F0502020204030204" pitchFamily="34" charset="0"/>
                <a:ea typeface="+mn-ea"/>
                <a:cs typeface="Calibri" panose="020F0502020204030204" pitchFamily="34" charset="0"/>
              </a:rPr>
              <a:t>Economic Development</a:t>
            </a:r>
          </a:p>
          <a:p>
            <a:pPr rtl="0">
              <a:lnSpc>
                <a:spcPct val="100000"/>
              </a:lnSpc>
              <a:spcAft>
                <a:spcPts val="300"/>
              </a:spcAft>
            </a:pPr>
            <a:r>
              <a:rPr lang="en-US" sz="5400" b="0" i="0" u="none" strike="noStrike" kern="1200" cap="none" baseline="30000" dirty="0">
                <a:solidFill>
                  <a:srgbClr val="BD9B60"/>
                </a:solidFill>
                <a:latin typeface="Calibri" panose="020F0502020204030204" pitchFamily="34" charset="0"/>
                <a:ea typeface="+mn-ea"/>
                <a:cs typeface="Calibri" panose="020F0502020204030204" pitchFamily="34" charset="0"/>
              </a:rPr>
              <a:t>State Capitol Complex</a:t>
            </a:r>
          </a:p>
          <a:p>
            <a:pPr rtl="0">
              <a:lnSpc>
                <a:spcPct val="100000"/>
              </a:lnSpc>
              <a:spcAft>
                <a:spcPts val="300"/>
              </a:spcAft>
            </a:pPr>
            <a:r>
              <a:rPr lang="en-US" sz="5400" b="0" i="0" u="none" strike="noStrike" kern="1200" cap="none" baseline="30000" dirty="0">
                <a:solidFill>
                  <a:srgbClr val="BD9B60"/>
                </a:solidFill>
                <a:latin typeface="Calibri" panose="020F0502020204030204" pitchFamily="34" charset="0"/>
                <a:ea typeface="+mn-ea"/>
                <a:cs typeface="Calibri" panose="020F0502020204030204" pitchFamily="34" charset="0"/>
              </a:rPr>
              <a:t>1900 Kanawha Boulevard East</a:t>
            </a:r>
          </a:p>
          <a:p>
            <a:pPr marL="0" marR="0" lvl="0" indent="0" algn="l" defTabSz="1828434" rtl="0" eaLnBrk="1" fontAlgn="auto" latinLnBrk="0" hangingPunct="1">
              <a:lnSpc>
                <a:spcPct val="100000"/>
              </a:lnSpc>
              <a:spcBef>
                <a:spcPts val="0"/>
              </a:spcBef>
              <a:spcAft>
                <a:spcPts val="300"/>
              </a:spcAft>
              <a:buClrTx/>
              <a:buSzTx/>
              <a:buFontTx/>
              <a:buNone/>
              <a:tabLst/>
              <a:defRPr/>
            </a:pPr>
            <a:r>
              <a:rPr lang="en-US" sz="5400" b="0" i="0" u="none" strike="noStrike" kern="1200" cap="none" baseline="30000" dirty="0">
                <a:solidFill>
                  <a:srgbClr val="BD9B60"/>
                </a:solidFill>
                <a:latin typeface="Calibri" panose="020F0502020204030204" pitchFamily="34" charset="0"/>
                <a:ea typeface="+mn-ea"/>
                <a:cs typeface="Calibri" panose="020F0502020204030204" pitchFamily="34" charset="0"/>
              </a:rPr>
              <a:t>Building 3, Suite 600</a:t>
            </a:r>
          </a:p>
          <a:p>
            <a:pPr marL="0" marR="0" lvl="0" indent="0" algn="l" defTabSz="1828434" rtl="0" eaLnBrk="1" fontAlgn="auto" latinLnBrk="0" hangingPunct="1">
              <a:lnSpc>
                <a:spcPct val="100000"/>
              </a:lnSpc>
              <a:spcBef>
                <a:spcPts val="0"/>
              </a:spcBef>
              <a:spcAft>
                <a:spcPts val="2400"/>
              </a:spcAft>
              <a:buClrTx/>
              <a:buSzTx/>
              <a:buFontTx/>
              <a:buNone/>
              <a:tabLst/>
              <a:defRPr/>
            </a:pPr>
            <a:r>
              <a:rPr lang="en-US" sz="5400" b="0" i="0" u="none" strike="noStrike" kern="1200" cap="none" baseline="30000" dirty="0">
                <a:solidFill>
                  <a:srgbClr val="BD9B60"/>
                </a:solidFill>
                <a:latin typeface="Calibri" panose="020F0502020204030204" pitchFamily="34" charset="0"/>
                <a:ea typeface="+mn-ea"/>
                <a:cs typeface="Calibri" panose="020F0502020204030204" pitchFamily="34" charset="0"/>
              </a:rPr>
              <a:t>Charleston, WV 25305 </a:t>
            </a:r>
          </a:p>
          <a:p>
            <a:pPr rtl="0">
              <a:lnSpc>
                <a:spcPct val="100000"/>
              </a:lnSpc>
              <a:spcAft>
                <a:spcPts val="2400"/>
              </a:spcAft>
            </a:pPr>
            <a:r>
              <a:rPr lang="en-US" sz="5400" b="0" i="0" u="none" strike="noStrike" kern="1200" cap="none" baseline="30000" dirty="0">
                <a:solidFill>
                  <a:srgbClr val="BD9B60"/>
                </a:solidFill>
                <a:latin typeface="Calibri" panose="020F0502020204030204" pitchFamily="34" charset="0"/>
                <a:ea typeface="+mn-ea"/>
                <a:cs typeface="Calibri" panose="020F0502020204030204" pitchFamily="34" charset="0"/>
              </a:rPr>
              <a:t>(304) 558-2234</a:t>
            </a:r>
            <a:endParaRPr lang="en-US" sz="5400" b="0" i="0" u="none" strike="noStrike" kern="1200" cap="none" baseline="30000" dirty="0">
              <a:solidFill>
                <a:schemeClr val="bg1"/>
              </a:solidFill>
              <a:latin typeface="+mn-lt"/>
              <a:ea typeface="+mn-ea"/>
              <a:cs typeface="+mn-cs"/>
            </a:endParaRPr>
          </a:p>
          <a:p>
            <a:pPr rtl="0">
              <a:lnSpc>
                <a:spcPct val="100000"/>
              </a:lnSpc>
              <a:spcAft>
                <a:spcPts val="300"/>
              </a:spcAft>
            </a:pPr>
            <a:r>
              <a:rPr lang="en-US" sz="5400" b="1" i="0" u="none" strike="noStrike" kern="1200" cap="none" baseline="30000" dirty="0">
                <a:solidFill>
                  <a:schemeClr val="bg1"/>
                </a:solidFill>
                <a:latin typeface="+mn-lt"/>
                <a:ea typeface="+mn-ea"/>
                <a:cs typeface="+mn-cs"/>
              </a:rPr>
              <a:t>westvirginia.gov</a:t>
            </a:r>
          </a:p>
          <a:p>
            <a:endParaRPr lang="en-US" dirty="0"/>
          </a:p>
        </p:txBody>
      </p:sp>
      <p:pic>
        <p:nvPicPr>
          <p:cNvPr id="8" name="Graphic 7">
            <a:extLst>
              <a:ext uri="{FF2B5EF4-FFF2-40B4-BE49-F238E27FC236}">
                <a16:creationId xmlns:a16="http://schemas.microsoft.com/office/drawing/2014/main" id="{965FBF19-7149-4B4E-ADEA-6498D0FE45C5}"/>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464435" y="9570349"/>
            <a:ext cx="3844347" cy="1370439"/>
          </a:xfrm>
          <a:prstGeom prst="rect">
            <a:avLst/>
          </a:prstGeom>
        </p:spPr>
      </p:pic>
    </p:spTree>
    <p:extLst>
      <p:ext uri="{BB962C8B-B14F-4D97-AF65-F5344CB8AC3E}">
        <p14:creationId xmlns:p14="http://schemas.microsoft.com/office/powerpoint/2010/main" val="633825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690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cop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Page header goes here</a:t>
            </a:r>
          </a:p>
        </p:txBody>
      </p:sp>
      <p:sp>
        <p:nvSpPr>
          <p:cNvPr id="3" name="Date Placeholder 2"/>
          <p:cNvSpPr>
            <a:spLocks noGrp="1"/>
          </p:cNvSpPr>
          <p:nvPr>
            <p:ph type="dt" sz="half" idx="10"/>
          </p:nvPr>
        </p:nvSpPr>
        <p:spPr/>
        <p:txBody>
          <a:bodyPr/>
          <a:lstStyle/>
          <a:p>
            <a:fld id="{658E02D0-1C62-4DB6-A5D8-F99B7E6648C0}" type="datetimeFigureOut">
              <a:rPr lang="en-US" smtClean="0"/>
              <a:pPr/>
              <a:t>1/14/2022</a:t>
            </a:fld>
            <a:endParaRPr lang="en-US" dirty="0"/>
          </a:p>
        </p:txBody>
      </p:sp>
      <p:sp>
        <p:nvSpPr>
          <p:cNvPr id="4" name="Slide Number Placeholder 3"/>
          <p:cNvSpPr>
            <a:spLocks noGrp="1"/>
          </p:cNvSpPr>
          <p:nvPr>
            <p:ph type="sldNum" sz="quarter" idx="11"/>
          </p:nvPr>
        </p:nvSpPr>
        <p:spPr/>
        <p:txBody>
          <a:bodyPr/>
          <a:lstStyle/>
          <a:p>
            <a:fld id="{525545D6-A97B-4849-A90D-AA9496D82213}" type="slidenum">
              <a:rPr lang="en-US" smtClean="0"/>
              <a:pPr/>
              <a:t>‹#›</a:t>
            </a:fld>
            <a:endParaRPr lang="en-US" dirty="0"/>
          </a:p>
        </p:txBody>
      </p:sp>
      <p:sp>
        <p:nvSpPr>
          <p:cNvPr id="5" name="Content Placeholder 2"/>
          <p:cNvSpPr>
            <a:spLocks noGrp="1"/>
          </p:cNvSpPr>
          <p:nvPr>
            <p:ph idx="1" hasCustomPrompt="1"/>
          </p:nvPr>
        </p:nvSpPr>
        <p:spPr>
          <a:xfrm>
            <a:off x="914400" y="4114800"/>
            <a:ext cx="22682200" cy="7468023"/>
          </a:xfrm>
        </p:spPr>
        <p:txBody>
          <a:bodyPr/>
          <a:lstStyle>
            <a:lvl1pPr marL="685800" indent="-685800">
              <a:buClr>
                <a:srgbClr val="003B5C"/>
              </a:buClr>
              <a:buFont typeface="Arial" panose="020B0604020202020204" pitchFamily="34" charset="0"/>
              <a:buChar char="•"/>
              <a:defRPr baseline="0"/>
            </a:lvl1pPr>
          </a:lstStyle>
          <a:p>
            <a:pPr lvl="0"/>
            <a:r>
              <a:rPr lang="en-US" dirty="0"/>
              <a:t>Bulleted items</a:t>
            </a:r>
          </a:p>
          <a:p>
            <a:pPr lvl="0"/>
            <a:r>
              <a:rPr lang="en-US" dirty="0"/>
              <a:t>Bulleted items</a:t>
            </a:r>
          </a:p>
          <a:p>
            <a:pPr lvl="0"/>
            <a:r>
              <a:rPr lang="en-US" dirty="0"/>
              <a:t>Bulleted items</a:t>
            </a:r>
          </a:p>
          <a:p>
            <a:pPr lvl="0"/>
            <a:endParaRPr lang="en-US" dirty="0"/>
          </a:p>
        </p:txBody>
      </p:sp>
      <p:sp>
        <p:nvSpPr>
          <p:cNvPr id="6" name="Text Placeholder 2"/>
          <p:cNvSpPr>
            <a:spLocks noGrp="1"/>
          </p:cNvSpPr>
          <p:nvPr>
            <p:ph type="body" idx="12" hasCustomPrompt="1"/>
          </p:nvPr>
        </p:nvSpPr>
        <p:spPr>
          <a:xfrm>
            <a:off x="914400" y="3175001"/>
            <a:ext cx="11077575" cy="939799"/>
          </a:xfrm>
        </p:spPr>
        <p:txBody>
          <a:bodyPr anchor="t" anchorCtr="0">
            <a:normAutofit/>
          </a:bodyPr>
          <a:lstStyle>
            <a:lvl1pPr marL="0" indent="0">
              <a:buNone/>
              <a:defRPr sz="4800" b="1" i="0" cap="all" baseline="0">
                <a:solidFill>
                  <a:srgbClr val="BD9B60"/>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GOES HERE</a:t>
            </a:r>
          </a:p>
        </p:txBody>
      </p:sp>
    </p:spTree>
    <p:extLst>
      <p:ext uri="{BB962C8B-B14F-4D97-AF65-F5344CB8AC3E}">
        <p14:creationId xmlns:p14="http://schemas.microsoft.com/office/powerpoint/2010/main" val="4273268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63700" y="2383155"/>
            <a:ext cx="21024850" cy="5705475"/>
          </a:xfrm>
        </p:spPr>
        <p:txBody>
          <a:bodyPr anchor="b">
            <a:normAutofit/>
          </a:bodyPr>
          <a:lstStyle>
            <a:lvl1pPr>
              <a:defRPr sz="9600" b="1" i="0" baseline="0">
                <a:latin typeface="Calibri" panose="020F0502020204030204" pitchFamily="34" charset="0"/>
                <a:cs typeface="Calibri" panose="020F0502020204030204" pitchFamily="34" charset="0"/>
              </a:defRPr>
            </a:lvl1pPr>
          </a:lstStyle>
          <a:p>
            <a:r>
              <a:rPr lang="en-US" dirty="0"/>
              <a:t>Section header goes here</a:t>
            </a:r>
          </a:p>
        </p:txBody>
      </p:sp>
      <p:sp>
        <p:nvSpPr>
          <p:cNvPr id="3" name="Text Placeholder 2"/>
          <p:cNvSpPr>
            <a:spLocks noGrp="1"/>
          </p:cNvSpPr>
          <p:nvPr>
            <p:ph type="body" idx="1" hasCustomPrompt="1"/>
          </p:nvPr>
        </p:nvSpPr>
        <p:spPr>
          <a:xfrm>
            <a:off x="1663700" y="8142605"/>
            <a:ext cx="21024850" cy="3000375"/>
          </a:xfrm>
        </p:spPr>
        <p:txBody>
          <a:bodyPr>
            <a:normAutofit/>
          </a:bodyPr>
          <a:lstStyle>
            <a:lvl1pPr marL="0" indent="0">
              <a:buNone/>
              <a:defRPr sz="5400" b="0" i="0" baseline="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goes here</a:t>
            </a:r>
          </a:p>
        </p:txBody>
      </p:sp>
      <p:sp>
        <p:nvSpPr>
          <p:cNvPr id="4" name="Date Placeholder 3"/>
          <p:cNvSpPr>
            <a:spLocks noGrp="1"/>
          </p:cNvSpPr>
          <p:nvPr>
            <p:ph type="dt" sz="half" idx="10"/>
          </p:nvPr>
        </p:nvSpPr>
        <p:spPr/>
        <p:txBody>
          <a:bodyPr/>
          <a:lstStyle/>
          <a:p>
            <a:fld id="{658E02D0-1C62-4DB6-A5D8-F99B7E6648C0}" type="datetimeFigureOut">
              <a:rPr lang="en-US" smtClean="0"/>
              <a:t>1/14/2022</a:t>
            </a:fld>
            <a:endParaRPr lang="en-US" dirty="0"/>
          </a:p>
        </p:txBody>
      </p:sp>
      <p:sp>
        <p:nvSpPr>
          <p:cNvPr id="6" name="Slide Number Placeholder 5"/>
          <p:cNvSpPr>
            <a:spLocks noGrp="1"/>
          </p:cNvSpPr>
          <p:nvPr>
            <p:ph type="sldNum" sz="quarter" idx="12"/>
          </p:nvPr>
        </p:nvSpPr>
        <p:spPr/>
        <p:txBody>
          <a:bodyPr/>
          <a:lstStyle/>
          <a:p>
            <a:fld id="{525545D6-A97B-4849-A90D-AA9496D82213}" type="slidenum">
              <a:rPr lang="en-US" smtClean="0"/>
              <a:t>‹#›</a:t>
            </a:fld>
            <a:endParaRPr lang="en-US" dirty="0"/>
          </a:p>
        </p:txBody>
      </p:sp>
    </p:spTree>
    <p:extLst>
      <p:ext uri="{BB962C8B-B14F-4D97-AF65-F5344CB8AC3E}">
        <p14:creationId xmlns:p14="http://schemas.microsoft.com/office/powerpoint/2010/main" val="83363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5772"/>
                    </a14:imgEffect>
                    <a14:imgEffect>
                      <a14:saturation sat="114000"/>
                    </a14:imgEffect>
                  </a14:imgLayer>
                </a14:imgProps>
              </a:ext>
              <a:ext uri="{28A0092B-C50C-407E-A947-70E740481C1C}">
                <a14:useLocalDpi xmlns:a14="http://schemas.microsoft.com/office/drawing/2010/main" val="0"/>
              </a:ext>
            </a:extLst>
          </a:blip>
          <a:srcRect l="1" t="20142" r="16778" b="17384"/>
          <a:stretch/>
        </p:blipFill>
        <p:spPr>
          <a:xfrm>
            <a:off x="0" y="0"/>
            <a:ext cx="24377650" cy="13795513"/>
          </a:xfrm>
          <a:prstGeom prst="rect">
            <a:avLst/>
          </a:prstGeom>
        </p:spPr>
      </p:pic>
      <p:sp>
        <p:nvSpPr>
          <p:cNvPr id="6" name="Rectangle 5"/>
          <p:cNvSpPr/>
          <p:nvPr userDrawn="1"/>
        </p:nvSpPr>
        <p:spPr>
          <a:xfrm>
            <a:off x="0" y="0"/>
            <a:ext cx="24377650" cy="13795514"/>
          </a:xfrm>
          <a:prstGeom prst="rect">
            <a:avLst/>
          </a:prstGeom>
          <a:solidFill>
            <a:srgbClr val="BD9B6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p:cNvSpPr>
            <a:spLocks noGrp="1"/>
          </p:cNvSpPr>
          <p:nvPr>
            <p:ph type="body" sz="quarter" idx="11" hasCustomPrompt="1"/>
          </p:nvPr>
        </p:nvSpPr>
        <p:spPr>
          <a:xfrm>
            <a:off x="2120265" y="2275840"/>
            <a:ext cx="20137121" cy="4592320"/>
          </a:xfrm>
        </p:spPr>
        <p:txBody>
          <a:bodyPr>
            <a:normAutofit/>
          </a:bodyPr>
          <a:lstStyle>
            <a:lvl1pPr algn="ctr">
              <a:defRPr sz="8800" b="1" i="0" baseline="0">
                <a:solidFill>
                  <a:schemeClr val="bg1"/>
                </a:solidFill>
                <a:latin typeface="Cailbri"/>
              </a:defRPr>
            </a:lvl1pPr>
            <a:lvl2pPr>
              <a:defRPr sz="7200" b="0" i="0">
                <a:latin typeface="Proxima Nova Black" panose="02000506030000020004" pitchFamily="50" charset="0"/>
              </a:defRPr>
            </a:lvl2pPr>
            <a:lvl3pPr>
              <a:defRPr sz="7200" b="0" i="0">
                <a:latin typeface="Proxima Nova Black" panose="02000506030000020004" pitchFamily="50" charset="0"/>
              </a:defRPr>
            </a:lvl3pPr>
            <a:lvl4pPr>
              <a:defRPr sz="7200" b="0" i="0">
                <a:latin typeface="Proxima Nova Black" panose="02000506030000020004" pitchFamily="50" charset="0"/>
              </a:defRPr>
            </a:lvl4pPr>
            <a:lvl5pPr>
              <a:defRPr sz="7200" b="0" i="0">
                <a:latin typeface="Proxima Nova Black" panose="02000506030000020004" pitchFamily="50" charset="0"/>
              </a:defRPr>
            </a:lvl5pPr>
          </a:lstStyle>
          <a:p>
            <a:pPr lvl="0"/>
            <a:r>
              <a:rPr lang="en-US" dirty="0"/>
              <a:t>“Quote goes here</a:t>
            </a:r>
            <a:br>
              <a:rPr lang="en-US" dirty="0"/>
            </a:br>
            <a:r>
              <a:rPr lang="en-US" dirty="0"/>
              <a:t>in this text box.”</a:t>
            </a:r>
          </a:p>
        </p:txBody>
      </p:sp>
      <p:sp>
        <p:nvSpPr>
          <p:cNvPr id="13" name="Text Placeholder 12"/>
          <p:cNvSpPr>
            <a:spLocks noGrp="1"/>
          </p:cNvSpPr>
          <p:nvPr>
            <p:ph type="body" sz="quarter" idx="12" hasCustomPrompt="1"/>
          </p:nvPr>
        </p:nvSpPr>
        <p:spPr>
          <a:xfrm>
            <a:off x="2120106" y="7762239"/>
            <a:ext cx="20137438" cy="955041"/>
          </a:xfrm>
        </p:spPr>
        <p:txBody>
          <a:bodyPr/>
          <a:lstStyle>
            <a:lvl1pPr algn="ctr">
              <a:defRPr b="1" i="0" cap="all" baseline="0">
                <a:solidFill>
                  <a:schemeClr val="bg1"/>
                </a:solidFill>
                <a:latin typeface="Cailbri"/>
              </a:defRPr>
            </a:lvl1pPr>
          </a:lstStyle>
          <a:p>
            <a:pPr lvl="0"/>
            <a:r>
              <a:rPr lang="en-US" dirty="0"/>
              <a:t>— Name </a:t>
            </a:r>
            <a:r>
              <a:rPr lang="en-US" dirty="0" err="1"/>
              <a:t>Name</a:t>
            </a:r>
            <a:endParaRPr lang="en-US" dirty="0"/>
          </a:p>
        </p:txBody>
      </p:sp>
    </p:spTree>
    <p:extLst>
      <p:ext uri="{BB962C8B-B14F-4D97-AF65-F5344CB8AC3E}">
        <p14:creationId xmlns:p14="http://schemas.microsoft.com/office/powerpoint/2010/main" val="1094175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t Highlight">
    <p:spTree>
      <p:nvGrpSpPr>
        <p:cNvPr id="1" name=""/>
        <p:cNvGrpSpPr/>
        <p:nvPr/>
      </p:nvGrpSpPr>
      <p:grpSpPr>
        <a:xfrm>
          <a:off x="0" y="0"/>
          <a:ext cx="0" cy="0"/>
          <a:chOff x="0" y="0"/>
          <a:chExt cx="0" cy="0"/>
        </a:xfrm>
      </p:grpSpPr>
      <p:sp>
        <p:nvSpPr>
          <p:cNvPr id="6" name="Rectangle 5"/>
          <p:cNvSpPr/>
          <p:nvPr userDrawn="1"/>
        </p:nvSpPr>
        <p:spPr>
          <a:xfrm>
            <a:off x="0" y="0"/>
            <a:ext cx="24377650" cy="13795514"/>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p:cNvSpPr>
            <a:spLocks noGrp="1"/>
          </p:cNvSpPr>
          <p:nvPr>
            <p:ph type="body" sz="quarter" idx="11" hasCustomPrompt="1"/>
          </p:nvPr>
        </p:nvSpPr>
        <p:spPr>
          <a:xfrm>
            <a:off x="2120265" y="10877549"/>
            <a:ext cx="20137121" cy="1448435"/>
          </a:xfrm>
        </p:spPr>
        <p:txBody>
          <a:bodyPr>
            <a:normAutofit/>
          </a:bodyPr>
          <a:lstStyle>
            <a:lvl1pPr algn="ctr">
              <a:defRPr sz="8800" b="1" i="0" baseline="0">
                <a:solidFill>
                  <a:schemeClr val="bg1"/>
                </a:solidFill>
                <a:latin typeface="Cailbri"/>
              </a:defRPr>
            </a:lvl1pPr>
            <a:lvl2pPr>
              <a:defRPr sz="7200" b="0" i="0">
                <a:latin typeface="Proxima Nova Black" panose="02000506030000020004" pitchFamily="50" charset="0"/>
              </a:defRPr>
            </a:lvl2pPr>
            <a:lvl3pPr>
              <a:defRPr sz="7200" b="0" i="0">
                <a:latin typeface="Proxima Nova Black" panose="02000506030000020004" pitchFamily="50" charset="0"/>
              </a:defRPr>
            </a:lvl3pPr>
            <a:lvl4pPr>
              <a:defRPr sz="7200" b="0" i="0">
                <a:latin typeface="Proxima Nova Black" panose="02000506030000020004" pitchFamily="50" charset="0"/>
              </a:defRPr>
            </a:lvl4pPr>
            <a:lvl5pPr>
              <a:defRPr sz="7200" b="0" i="0">
                <a:latin typeface="Proxima Nova Black" panose="02000506030000020004" pitchFamily="50" charset="0"/>
              </a:defRPr>
            </a:lvl5pPr>
          </a:lstStyle>
          <a:p>
            <a:pPr lvl="0"/>
            <a:r>
              <a:rPr lang="en-US" dirty="0"/>
              <a:t>Highlighted statistic text goes here</a:t>
            </a:r>
          </a:p>
        </p:txBody>
      </p:sp>
    </p:spTree>
    <p:extLst>
      <p:ext uri="{BB962C8B-B14F-4D97-AF65-F5344CB8AC3E}">
        <p14:creationId xmlns:p14="http://schemas.microsoft.com/office/powerpoint/2010/main" val="1765694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Page header goes here</a:t>
            </a:r>
          </a:p>
        </p:txBody>
      </p:sp>
      <p:sp>
        <p:nvSpPr>
          <p:cNvPr id="3" name="Content Placeholder 2"/>
          <p:cNvSpPr>
            <a:spLocks noGrp="1"/>
          </p:cNvSpPr>
          <p:nvPr>
            <p:ph sz="half" idx="1" hasCustomPrompt="1"/>
          </p:nvPr>
        </p:nvSpPr>
        <p:spPr>
          <a:xfrm>
            <a:off x="914400" y="3200400"/>
            <a:ext cx="11198225" cy="8239761"/>
          </a:xfrm>
        </p:spPr>
        <p:txBody>
          <a:bodyPr/>
          <a:lstStyle>
            <a:lvl1pPr>
              <a:defRPr/>
            </a:lvl1pPr>
          </a:lstStyle>
          <a:p>
            <a:pPr lvl="0"/>
            <a:r>
              <a:rPr lang="en-US" dirty="0"/>
              <a:t>Body copy goes here</a:t>
            </a:r>
          </a:p>
        </p:txBody>
      </p:sp>
      <p:sp>
        <p:nvSpPr>
          <p:cNvPr id="5" name="Date Placeholder 4"/>
          <p:cNvSpPr>
            <a:spLocks noGrp="1"/>
          </p:cNvSpPr>
          <p:nvPr>
            <p:ph type="dt" sz="half" idx="10"/>
          </p:nvPr>
        </p:nvSpPr>
        <p:spPr/>
        <p:txBody>
          <a:bodyPr/>
          <a:lstStyle/>
          <a:p>
            <a:fld id="{658E02D0-1C62-4DB6-A5D8-F99B7E6648C0}" type="datetimeFigureOut">
              <a:rPr lang="en-US" smtClean="0"/>
              <a:t>1/14/2022</a:t>
            </a:fld>
            <a:endParaRPr lang="en-US" dirty="0"/>
          </a:p>
        </p:txBody>
      </p:sp>
      <p:sp>
        <p:nvSpPr>
          <p:cNvPr id="7" name="Slide Number Placeholder 6"/>
          <p:cNvSpPr>
            <a:spLocks noGrp="1"/>
          </p:cNvSpPr>
          <p:nvPr>
            <p:ph type="sldNum" sz="quarter" idx="12"/>
          </p:nvPr>
        </p:nvSpPr>
        <p:spPr/>
        <p:txBody>
          <a:bodyPr/>
          <a:lstStyle/>
          <a:p>
            <a:fld id="{525545D6-A97B-4849-A90D-AA9496D82213}" type="slidenum">
              <a:rPr lang="en-US" smtClean="0"/>
              <a:t>‹#›</a:t>
            </a:fld>
            <a:endParaRPr lang="en-US" dirty="0"/>
          </a:p>
        </p:txBody>
      </p:sp>
      <p:sp>
        <p:nvSpPr>
          <p:cNvPr id="9" name="Picture Placeholder 8"/>
          <p:cNvSpPr>
            <a:spLocks noGrp="1"/>
          </p:cNvSpPr>
          <p:nvPr>
            <p:ph type="pic" sz="quarter" idx="13"/>
          </p:nvPr>
        </p:nvSpPr>
        <p:spPr>
          <a:xfrm>
            <a:off x="13065124" y="3200400"/>
            <a:ext cx="10531475" cy="8239761"/>
          </a:xfrm>
        </p:spPr>
        <p:txBody>
          <a:bodyPr/>
          <a:lstStyle/>
          <a:p>
            <a:r>
              <a:rPr lang="en-US" dirty="0"/>
              <a:t>Click icon to add picture</a:t>
            </a:r>
          </a:p>
        </p:txBody>
      </p:sp>
    </p:spTree>
    <p:extLst>
      <p:ext uri="{BB962C8B-B14F-4D97-AF65-F5344CB8AC3E}">
        <p14:creationId xmlns:p14="http://schemas.microsoft.com/office/powerpoint/2010/main" val="891158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914401"/>
            <a:ext cx="22682200" cy="1371600"/>
          </a:xfrm>
        </p:spPr>
        <p:txBody>
          <a:bodyPr/>
          <a:lstStyle>
            <a:lvl1pPr>
              <a:defRPr baseline="0"/>
            </a:lvl1pPr>
          </a:lstStyle>
          <a:p>
            <a:r>
              <a:rPr lang="en-US" dirty="0"/>
              <a:t>Page header goes here</a:t>
            </a:r>
          </a:p>
        </p:txBody>
      </p:sp>
      <p:sp>
        <p:nvSpPr>
          <p:cNvPr id="3" name="Text Placeholder 2"/>
          <p:cNvSpPr>
            <a:spLocks noGrp="1"/>
          </p:cNvSpPr>
          <p:nvPr>
            <p:ph type="body" idx="1" hasCustomPrompt="1"/>
          </p:nvPr>
        </p:nvSpPr>
        <p:spPr>
          <a:xfrm>
            <a:off x="914400" y="3175001"/>
            <a:ext cx="11077575" cy="939799"/>
          </a:xfrm>
        </p:spPr>
        <p:txBody>
          <a:bodyPr anchor="t" anchorCtr="0">
            <a:normAutofit/>
          </a:bodyPr>
          <a:lstStyle>
            <a:lvl1pPr marL="0" indent="0">
              <a:buNone/>
              <a:defRPr sz="4800" b="1" i="0" cap="all" baseline="0">
                <a:solidFill>
                  <a:srgbClr val="BD9B60"/>
                </a:solidFill>
                <a:latin typeface="Cail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GOES HERE</a:t>
            </a:r>
          </a:p>
        </p:txBody>
      </p:sp>
      <p:sp>
        <p:nvSpPr>
          <p:cNvPr id="4" name="Content Placeholder 3"/>
          <p:cNvSpPr>
            <a:spLocks noGrp="1"/>
          </p:cNvSpPr>
          <p:nvPr>
            <p:ph sz="half" idx="2"/>
          </p:nvPr>
        </p:nvSpPr>
        <p:spPr>
          <a:xfrm>
            <a:off x="1679575" y="5010150"/>
            <a:ext cx="10312400"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1225" y="3175001"/>
            <a:ext cx="10363200" cy="939799"/>
          </a:xfrm>
        </p:spPr>
        <p:txBody>
          <a:bodyPr anchor="t" anchorCtr="0">
            <a:normAutofit/>
          </a:bodyPr>
          <a:lstStyle>
            <a:lvl1pPr marL="0" indent="0">
              <a:buNone/>
              <a:defRPr sz="4800" b="0" i="0" cap="all" baseline="0">
                <a:solidFill>
                  <a:srgbClr val="BD9B60"/>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1225" y="5010150"/>
            <a:ext cx="10363200"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8E02D0-1C62-4DB6-A5D8-F99B7E6648C0}" type="datetimeFigureOut">
              <a:rPr lang="en-US" smtClean="0"/>
              <a:t>1/14/2022</a:t>
            </a:fld>
            <a:endParaRPr lang="en-US" dirty="0"/>
          </a:p>
        </p:txBody>
      </p:sp>
      <p:sp>
        <p:nvSpPr>
          <p:cNvPr id="9" name="Slide Number Placeholder 8"/>
          <p:cNvSpPr>
            <a:spLocks noGrp="1"/>
          </p:cNvSpPr>
          <p:nvPr>
            <p:ph type="sldNum" sz="quarter" idx="12"/>
          </p:nvPr>
        </p:nvSpPr>
        <p:spPr/>
        <p:txBody>
          <a:bodyPr/>
          <a:lstStyle/>
          <a:p>
            <a:fld id="{525545D6-A97B-4849-A90D-AA9496D82213}" type="slidenum">
              <a:rPr lang="en-US" smtClean="0"/>
              <a:t>‹#›</a:t>
            </a:fld>
            <a:endParaRPr lang="en-US" dirty="0"/>
          </a:p>
        </p:txBody>
      </p:sp>
    </p:spTree>
    <p:extLst>
      <p:ext uri="{BB962C8B-B14F-4D97-AF65-F5344CB8AC3E}">
        <p14:creationId xmlns:p14="http://schemas.microsoft.com/office/powerpoint/2010/main" val="925884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Page header goes here</a:t>
            </a:r>
          </a:p>
        </p:txBody>
      </p:sp>
      <p:sp>
        <p:nvSpPr>
          <p:cNvPr id="3" name="Date Placeholder 2"/>
          <p:cNvSpPr>
            <a:spLocks noGrp="1"/>
          </p:cNvSpPr>
          <p:nvPr>
            <p:ph type="dt" sz="half" idx="10"/>
          </p:nvPr>
        </p:nvSpPr>
        <p:spPr/>
        <p:txBody>
          <a:bodyPr/>
          <a:lstStyle/>
          <a:p>
            <a:fld id="{658E02D0-1C62-4DB6-A5D8-F99B7E6648C0}" type="datetimeFigureOut">
              <a:rPr lang="en-US" smtClean="0"/>
              <a:t>1/14/2022</a:t>
            </a:fld>
            <a:endParaRPr lang="en-US" dirty="0"/>
          </a:p>
        </p:txBody>
      </p:sp>
      <p:sp>
        <p:nvSpPr>
          <p:cNvPr id="5" name="Slide Number Placeholder 4"/>
          <p:cNvSpPr>
            <a:spLocks noGrp="1"/>
          </p:cNvSpPr>
          <p:nvPr>
            <p:ph type="sldNum" sz="quarter" idx="12"/>
          </p:nvPr>
        </p:nvSpPr>
        <p:spPr/>
        <p:txBody>
          <a:bodyPr/>
          <a:lstStyle/>
          <a:p>
            <a:fld id="{525545D6-A97B-4849-A90D-AA9496D82213}" type="slidenum">
              <a:rPr lang="en-US" smtClean="0"/>
              <a:t>‹#›</a:t>
            </a:fld>
            <a:endParaRPr lang="en-US" dirty="0"/>
          </a:p>
        </p:txBody>
      </p:sp>
    </p:spTree>
    <p:extLst>
      <p:ext uri="{BB962C8B-B14F-4D97-AF65-F5344CB8AC3E}">
        <p14:creationId xmlns:p14="http://schemas.microsoft.com/office/powerpoint/2010/main" val="2825611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E02D0-1C62-4DB6-A5D8-F99B7E6648C0}" type="datetimeFigureOut">
              <a:rPr lang="en-US" smtClean="0"/>
              <a:t>1/14/2022</a:t>
            </a:fld>
            <a:endParaRPr lang="en-US" dirty="0"/>
          </a:p>
        </p:txBody>
      </p:sp>
      <p:sp>
        <p:nvSpPr>
          <p:cNvPr id="4" name="Slide Number Placeholder 3"/>
          <p:cNvSpPr>
            <a:spLocks noGrp="1"/>
          </p:cNvSpPr>
          <p:nvPr>
            <p:ph type="sldNum" sz="quarter" idx="12"/>
          </p:nvPr>
        </p:nvSpPr>
        <p:spPr/>
        <p:txBody>
          <a:bodyPr/>
          <a:lstStyle/>
          <a:p>
            <a:fld id="{525545D6-A97B-4849-A90D-AA9496D82213}" type="slidenum">
              <a:rPr lang="en-US" smtClean="0"/>
              <a:t>‹#›</a:t>
            </a:fld>
            <a:endParaRPr lang="en-US" dirty="0"/>
          </a:p>
        </p:txBody>
      </p:sp>
    </p:spTree>
    <p:extLst>
      <p:ext uri="{BB962C8B-B14F-4D97-AF65-F5344CB8AC3E}">
        <p14:creationId xmlns:p14="http://schemas.microsoft.com/office/powerpoint/2010/main" val="3376517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5499510" y="12017456"/>
            <a:ext cx="1590483" cy="1725143"/>
          </a:xfrm>
          <a:prstGeom prst="rect">
            <a:avLst/>
          </a:prstGeom>
          <a:solidFill>
            <a:srgbClr val="002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8" name="Rectangle 7"/>
          <p:cNvSpPr/>
          <p:nvPr userDrawn="1"/>
        </p:nvSpPr>
        <p:spPr>
          <a:xfrm>
            <a:off x="0" y="12631173"/>
            <a:ext cx="24377650" cy="1084827"/>
          </a:xfrm>
          <a:prstGeom prst="rect">
            <a:avLst/>
          </a:prstGeom>
          <a:solidFill>
            <a:srgbClr val="BD9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Data 8"/>
          <p:cNvSpPr/>
          <p:nvPr userDrawn="1"/>
        </p:nvSpPr>
        <p:spPr>
          <a:xfrm>
            <a:off x="0" y="12015418"/>
            <a:ext cx="7034363" cy="1725143"/>
          </a:xfrm>
          <a:prstGeom prst="flowChartInputOutpu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914400" y="914400"/>
            <a:ext cx="22682200" cy="1371600"/>
          </a:xfrm>
          <a:prstGeom prst="rect">
            <a:avLst/>
          </a:prstGeom>
        </p:spPr>
        <p:txBody>
          <a:bodyPr vert="horz" lIns="0" tIns="0" rIns="0" bIns="0" rtlCol="0" anchor="t" anchorCtr="0">
            <a:normAutofit/>
          </a:bodyPr>
          <a:lstStyle/>
          <a:p>
            <a:r>
              <a:rPr lang="en-US" dirty="0"/>
              <a:t>Page header goes here</a:t>
            </a:r>
          </a:p>
        </p:txBody>
      </p:sp>
      <p:sp>
        <p:nvSpPr>
          <p:cNvPr id="3" name="Text Placeholder 2"/>
          <p:cNvSpPr>
            <a:spLocks noGrp="1"/>
          </p:cNvSpPr>
          <p:nvPr>
            <p:ph type="body" idx="1"/>
          </p:nvPr>
        </p:nvSpPr>
        <p:spPr>
          <a:xfrm>
            <a:off x="914400" y="3200400"/>
            <a:ext cx="22682200" cy="8382423"/>
          </a:xfrm>
          <a:prstGeom prst="rect">
            <a:avLst/>
          </a:prstGeom>
        </p:spPr>
        <p:txBody>
          <a:bodyPr vert="horz" lIns="0" tIns="0" rIns="0" bIns="0" rtlCol="0">
            <a:normAutofit/>
          </a:bodyPr>
          <a:lstStyle/>
          <a:p>
            <a:pPr lvl="0"/>
            <a:r>
              <a:rPr lang="en-US" dirty="0"/>
              <a:t>Body copy goes here</a:t>
            </a:r>
          </a:p>
          <a:p>
            <a:pPr lvl="1"/>
            <a:r>
              <a:rPr lang="en-US" dirty="0"/>
              <a:t>Body copy goes here</a:t>
            </a:r>
          </a:p>
        </p:txBody>
      </p:sp>
      <p:sp>
        <p:nvSpPr>
          <p:cNvPr id="4" name="Date Placeholder 3"/>
          <p:cNvSpPr>
            <a:spLocks noGrp="1"/>
          </p:cNvSpPr>
          <p:nvPr>
            <p:ph type="dt" sz="half" idx="2"/>
          </p:nvPr>
        </p:nvSpPr>
        <p:spPr>
          <a:xfrm>
            <a:off x="19974561" y="12712700"/>
            <a:ext cx="1808480" cy="730250"/>
          </a:xfrm>
          <a:prstGeom prst="rect">
            <a:avLst/>
          </a:prstGeom>
        </p:spPr>
        <p:txBody>
          <a:bodyPr vert="horz" lIns="91440" tIns="45720" rIns="91440" bIns="45720" rtlCol="0" anchor="ctr"/>
          <a:lstStyle>
            <a:lvl1pPr algn="r">
              <a:defRPr sz="1800" b="1">
                <a:solidFill>
                  <a:schemeClr val="bg1"/>
                </a:solidFill>
              </a:defRPr>
            </a:lvl1pPr>
          </a:lstStyle>
          <a:p>
            <a:fld id="{658E02D0-1C62-4DB6-A5D8-F99B7E6648C0}" type="datetimeFigureOut">
              <a:rPr lang="en-US" smtClean="0"/>
              <a:pPr/>
              <a:t>1/14/2022</a:t>
            </a:fld>
            <a:endParaRPr lang="en-US" dirty="0"/>
          </a:p>
        </p:txBody>
      </p:sp>
      <p:sp>
        <p:nvSpPr>
          <p:cNvPr id="6" name="Slide Number Placeholder 5"/>
          <p:cNvSpPr>
            <a:spLocks noGrp="1"/>
          </p:cNvSpPr>
          <p:nvPr>
            <p:ph type="sldNum" sz="quarter" idx="4"/>
          </p:nvPr>
        </p:nvSpPr>
        <p:spPr>
          <a:xfrm>
            <a:off x="22250400" y="12712700"/>
            <a:ext cx="1346200" cy="730250"/>
          </a:xfrm>
          <a:prstGeom prst="rect">
            <a:avLst/>
          </a:prstGeom>
        </p:spPr>
        <p:txBody>
          <a:bodyPr vert="horz" lIns="91440" tIns="45720" rIns="91440" bIns="45720" rtlCol="0" anchor="ctr"/>
          <a:lstStyle>
            <a:lvl1pPr algn="r">
              <a:defRPr sz="1800" b="1">
                <a:solidFill>
                  <a:schemeClr val="bg1"/>
                </a:solidFill>
              </a:defRPr>
            </a:lvl1pPr>
          </a:lstStyle>
          <a:p>
            <a:fld id="{525545D6-A97B-4849-A90D-AA9496D82213}" type="slidenum">
              <a:rPr lang="en-US" smtClean="0"/>
              <a:pPr/>
              <a:t>‹#›</a:t>
            </a:fld>
            <a:endParaRPr lang="en-US" dirty="0"/>
          </a:p>
        </p:txBody>
      </p:sp>
      <p:pic>
        <p:nvPicPr>
          <p:cNvPr id="12" name="Graphic 11">
            <a:extLst>
              <a:ext uri="{FF2B5EF4-FFF2-40B4-BE49-F238E27FC236}">
                <a16:creationId xmlns:a16="http://schemas.microsoft.com/office/drawing/2014/main" id="{EFFEE8E0-6EF4-4B10-BC3B-3B05241F5646}"/>
              </a:ext>
            </a:extLst>
          </p:cNvPr>
          <p:cNvPicPr>
            <a:picLocks noChangeAspect="1"/>
          </p:cNvPicPr>
          <p:nvPr userDrawn="1"/>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24025" y="12312598"/>
            <a:ext cx="3271087" cy="1214687"/>
          </a:xfrm>
          <a:prstGeom prst="rect">
            <a:avLst/>
          </a:prstGeom>
          <a:effectLst>
            <a:outerShdw blurRad="317500" dist="38100" dir="2700000" algn="tl" rotWithShape="0">
              <a:prstClr val="black">
                <a:alpha val="50000"/>
              </a:prstClr>
            </a:outerShdw>
          </a:effectLst>
        </p:spPr>
      </p:pic>
    </p:spTree>
    <p:extLst>
      <p:ext uri="{BB962C8B-B14F-4D97-AF65-F5344CB8AC3E}">
        <p14:creationId xmlns:p14="http://schemas.microsoft.com/office/powerpoint/2010/main" val="810176063"/>
      </p:ext>
    </p:extLst>
  </p:cSld>
  <p:clrMap bg1="lt1" tx1="dk1" bg2="lt2" tx2="dk2" accent1="accent1" accent2="accent2" accent3="accent3" accent4="accent4" accent5="accent5" accent6="accent6" hlink="hlink" folHlink="folHlink"/>
  <p:sldLayoutIdLst>
    <p:sldLayoutId id="2147484074" r:id="rId1"/>
    <p:sldLayoutId id="2147484092" r:id="rId2"/>
    <p:sldLayoutId id="2147484075" r:id="rId3"/>
    <p:sldLayoutId id="2147484093" r:id="rId4"/>
    <p:sldLayoutId id="2147484095" r:id="rId5"/>
    <p:sldLayoutId id="2147484076" r:id="rId6"/>
    <p:sldLayoutId id="2147484077" r:id="rId7"/>
    <p:sldLayoutId id="2147484078" r:id="rId8"/>
    <p:sldLayoutId id="2147484079" r:id="rId9"/>
  </p:sldLayoutIdLst>
  <p:txStyles>
    <p:titleStyle>
      <a:lvl1pPr algn="l" defTabSz="914400" rtl="0" eaLnBrk="1" latinLnBrk="0" hangingPunct="1">
        <a:lnSpc>
          <a:spcPct val="90000"/>
        </a:lnSpc>
        <a:spcBef>
          <a:spcPct val="0"/>
        </a:spcBef>
        <a:buNone/>
        <a:defRPr sz="8000" b="1" kern="1200">
          <a:solidFill>
            <a:srgbClr val="003B5C"/>
          </a:solidFill>
          <a:latin typeface="Calibri" panose="020F0502020204030204" pitchFamily="34" charset="0"/>
          <a:ea typeface="+mj-ea"/>
          <a:cs typeface="Calibri" panose="020F0502020204030204" pitchFamily="34" charset="0"/>
        </a:defRPr>
      </a:lvl1pPr>
    </p:titleStyle>
    <p:bodyStyle>
      <a:lvl1pPr marL="457200" indent="-457200" algn="l" defTabSz="914400" rtl="0" eaLnBrk="1" latinLnBrk="0" hangingPunct="1">
        <a:lnSpc>
          <a:spcPct val="100000"/>
        </a:lnSpc>
        <a:spcBef>
          <a:spcPts val="3000"/>
        </a:spcBef>
        <a:spcAft>
          <a:spcPts val="900"/>
        </a:spcAft>
        <a:buClr>
          <a:srgbClr val="BD9B60"/>
        </a:buClr>
        <a:buFont typeface="Arial" panose="020B0604020202020204" pitchFamily="34" charset="0"/>
        <a:buChar char="•"/>
        <a:defRPr sz="6000" kern="1200">
          <a:solidFill>
            <a:schemeClr val="tx1"/>
          </a:solidFill>
          <a:latin typeface="Calibri" panose="020F0502020204030204" pitchFamily="34" charset="0"/>
          <a:ea typeface="+mn-ea"/>
          <a:cs typeface="Calibri" panose="020F0502020204030204" pitchFamily="34" charset="0"/>
        </a:defRPr>
      </a:lvl1pPr>
      <a:lvl2pPr marL="914400" indent="-457200" algn="l" defTabSz="914400" rtl="0" eaLnBrk="1" latinLnBrk="0" hangingPunct="1">
        <a:lnSpc>
          <a:spcPct val="100000"/>
        </a:lnSpc>
        <a:spcBef>
          <a:spcPts val="300"/>
        </a:spcBef>
        <a:spcAft>
          <a:spcPts val="600"/>
        </a:spcAft>
        <a:buClr>
          <a:srgbClr val="003B5C"/>
        </a:buClr>
        <a:buFont typeface="Arial" panose="020B0604020202020204" pitchFamily="34" charset="0"/>
        <a:buChar char="•"/>
        <a:defRPr sz="5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13084"/>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E0DAF5-DEDE-4E34-B5B6-DF947A4CE1F4}"/>
              </a:ext>
            </a:extLst>
          </p:cNvPr>
          <p:cNvSpPr txBox="1"/>
          <p:nvPr/>
        </p:nvSpPr>
        <p:spPr>
          <a:xfrm>
            <a:off x="6746240" y="10231844"/>
            <a:ext cx="11501120" cy="1107996"/>
          </a:xfrm>
          <a:prstGeom prst="rect">
            <a:avLst/>
          </a:prstGeom>
          <a:noFill/>
        </p:spPr>
        <p:txBody>
          <a:bodyPr wrap="square" lIns="0" tIns="0" rIns="0" bIns="0" rtlCol="0">
            <a:spAutoFit/>
          </a:bodyPr>
          <a:lstStyle/>
          <a:p>
            <a:pPr algn="r"/>
            <a:r>
              <a:rPr lang="en-US" sz="7200" b="1" dirty="0">
                <a:solidFill>
                  <a:schemeClr val="bg1"/>
                </a:solidFill>
              </a:rPr>
              <a:t>FY2023 Budget</a:t>
            </a:r>
          </a:p>
        </p:txBody>
      </p:sp>
    </p:spTree>
    <p:extLst>
      <p:ext uri="{BB962C8B-B14F-4D97-AF65-F5344CB8AC3E}">
        <p14:creationId xmlns:p14="http://schemas.microsoft.com/office/powerpoint/2010/main" val="346893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D016AF-F24E-4F33-86BF-91ABF6B89613}"/>
              </a:ext>
            </a:extLst>
          </p:cNvPr>
          <p:cNvSpPr>
            <a:spLocks noGrp="1"/>
          </p:cNvSpPr>
          <p:nvPr>
            <p:ph type="title"/>
          </p:nvPr>
        </p:nvSpPr>
        <p:spPr/>
        <p:txBody>
          <a:bodyPr/>
          <a:lstStyle/>
          <a:p>
            <a:r>
              <a:rPr lang="en-US" dirty="0"/>
              <a:t>FY 2023 Improvement Requests – </a:t>
            </a:r>
            <a:r>
              <a:rPr lang="en-US" dirty="0">
                <a:solidFill>
                  <a:srgbClr val="CBA058"/>
                </a:solidFill>
              </a:rPr>
              <a:t>Priority 8</a:t>
            </a:r>
          </a:p>
        </p:txBody>
      </p:sp>
      <p:sp>
        <p:nvSpPr>
          <p:cNvPr id="6" name="Content Placeholder 5">
            <a:extLst>
              <a:ext uri="{FF2B5EF4-FFF2-40B4-BE49-F238E27FC236}">
                <a16:creationId xmlns:a16="http://schemas.microsoft.com/office/drawing/2014/main" id="{DDBB4CBA-38ED-44C3-9A2E-7AE7EA89D44B}"/>
              </a:ext>
            </a:extLst>
          </p:cNvPr>
          <p:cNvSpPr>
            <a:spLocks noGrp="1"/>
          </p:cNvSpPr>
          <p:nvPr>
            <p:ph idx="1"/>
          </p:nvPr>
        </p:nvSpPr>
        <p:spPr/>
        <p:txBody>
          <a:bodyPr/>
          <a:lstStyle/>
          <a:p>
            <a:r>
              <a:rPr lang="en-US" b="1" dirty="0"/>
              <a:t>General Revenue Improvement</a:t>
            </a:r>
          </a:p>
          <a:p>
            <a:pPr marL="457200" lvl="1" indent="0">
              <a:buNone/>
            </a:pPr>
            <a:r>
              <a:rPr lang="en-US" dirty="0"/>
              <a:t>$150,000 for Global Economic Development Partnership for a Taiwan Office to promote exports and investment in West Virginia.  </a:t>
            </a:r>
          </a:p>
          <a:p>
            <a:endParaRPr lang="en-US" dirty="0"/>
          </a:p>
          <a:p>
            <a:endParaRPr lang="en-US" dirty="0"/>
          </a:p>
          <a:p>
            <a:endParaRPr lang="en-US" dirty="0"/>
          </a:p>
        </p:txBody>
      </p:sp>
    </p:spTree>
    <p:extLst>
      <p:ext uri="{BB962C8B-B14F-4D97-AF65-F5344CB8AC3E}">
        <p14:creationId xmlns:p14="http://schemas.microsoft.com/office/powerpoint/2010/main" val="1706774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70546-D4D1-4851-9048-91BC898501CA}"/>
              </a:ext>
            </a:extLst>
          </p:cNvPr>
          <p:cNvSpPr>
            <a:spLocks noGrp="1"/>
          </p:cNvSpPr>
          <p:nvPr>
            <p:ph type="title"/>
          </p:nvPr>
        </p:nvSpPr>
        <p:spPr/>
        <p:txBody>
          <a:bodyPr/>
          <a:lstStyle/>
          <a:p>
            <a:r>
              <a:rPr lang="en-US" dirty="0"/>
              <a:t>FY 2023 Improvement Requests – </a:t>
            </a:r>
            <a:r>
              <a:rPr lang="en-US" dirty="0">
                <a:solidFill>
                  <a:srgbClr val="CBA058"/>
                </a:solidFill>
              </a:rPr>
              <a:t>Summary</a:t>
            </a:r>
            <a:endParaRPr lang="en-US" dirty="0"/>
          </a:p>
        </p:txBody>
      </p:sp>
      <p:sp>
        <p:nvSpPr>
          <p:cNvPr id="3" name="Content Placeholder 2">
            <a:extLst>
              <a:ext uri="{FF2B5EF4-FFF2-40B4-BE49-F238E27FC236}">
                <a16:creationId xmlns:a16="http://schemas.microsoft.com/office/drawing/2014/main" id="{BFBCD6F9-3301-4D39-99C1-E186490ACA5E}"/>
              </a:ext>
            </a:extLst>
          </p:cNvPr>
          <p:cNvSpPr>
            <a:spLocks noGrp="1"/>
          </p:cNvSpPr>
          <p:nvPr>
            <p:ph idx="1"/>
          </p:nvPr>
        </p:nvSpPr>
        <p:spPr>
          <a:xfrm>
            <a:off x="914400" y="9433560"/>
            <a:ext cx="22682200" cy="2210223"/>
          </a:xfrm>
        </p:spPr>
        <p:txBody>
          <a:bodyPr>
            <a:normAutofit fontScale="70000" lnSpcReduction="20000"/>
          </a:bodyPr>
          <a:lstStyle/>
          <a:p>
            <a:pPr marL="0" indent="0">
              <a:buNone/>
            </a:pPr>
            <a:r>
              <a:rPr lang="en-US" dirty="0"/>
              <a:t>This request includes no increased FTE in General Revenue.</a:t>
            </a:r>
          </a:p>
          <a:p>
            <a:pPr marL="0" indent="0">
              <a:buNone/>
            </a:pPr>
            <a:r>
              <a:rPr lang="en-US" dirty="0"/>
              <a:t>The only General Revenue Increase requested is for the Taiwan Office.  All others are spending authority increases to Federal or Special Revenue funds or are transfers with net effect of zero.</a:t>
            </a:r>
          </a:p>
          <a:p>
            <a:endParaRPr lang="en-US" dirty="0"/>
          </a:p>
        </p:txBody>
      </p:sp>
      <p:graphicFrame>
        <p:nvGraphicFramePr>
          <p:cNvPr id="4" name="Table 3">
            <a:extLst>
              <a:ext uri="{FF2B5EF4-FFF2-40B4-BE49-F238E27FC236}">
                <a16:creationId xmlns:a16="http://schemas.microsoft.com/office/drawing/2014/main" id="{E85CEE96-3D77-4767-AEBC-7F26538CDE2E}"/>
              </a:ext>
            </a:extLst>
          </p:cNvPr>
          <p:cNvGraphicFramePr>
            <a:graphicFrameLocks noGrp="1"/>
          </p:cNvGraphicFramePr>
          <p:nvPr>
            <p:extLst>
              <p:ext uri="{D42A27DB-BD31-4B8C-83A1-F6EECF244321}">
                <p14:modId xmlns:p14="http://schemas.microsoft.com/office/powerpoint/2010/main" val="1468518377"/>
              </p:ext>
            </p:extLst>
          </p:nvPr>
        </p:nvGraphicFramePr>
        <p:xfrm>
          <a:off x="914400" y="2773680"/>
          <a:ext cx="22494240" cy="6172200"/>
        </p:xfrm>
        <a:graphic>
          <a:graphicData uri="http://schemas.openxmlformats.org/drawingml/2006/table">
            <a:tbl>
              <a:tblPr firstRow="1" bandRow="1">
                <a:tableStyleId>{5C22544A-7EE6-4342-B048-85BDC9FD1C3A}</a:tableStyleId>
              </a:tblPr>
              <a:tblGrid>
                <a:gridCol w="6492240">
                  <a:extLst>
                    <a:ext uri="{9D8B030D-6E8A-4147-A177-3AD203B41FA5}">
                      <a16:colId xmlns:a16="http://schemas.microsoft.com/office/drawing/2014/main" val="890883701"/>
                    </a:ext>
                  </a:extLst>
                </a:gridCol>
                <a:gridCol w="4343400">
                  <a:extLst>
                    <a:ext uri="{9D8B030D-6E8A-4147-A177-3AD203B41FA5}">
                      <a16:colId xmlns:a16="http://schemas.microsoft.com/office/drawing/2014/main" val="259317909"/>
                    </a:ext>
                  </a:extLst>
                </a:gridCol>
                <a:gridCol w="11658600">
                  <a:extLst>
                    <a:ext uri="{9D8B030D-6E8A-4147-A177-3AD203B41FA5}">
                      <a16:colId xmlns:a16="http://schemas.microsoft.com/office/drawing/2014/main" val="1974197890"/>
                    </a:ext>
                  </a:extLst>
                </a:gridCol>
              </a:tblGrid>
              <a:tr h="685800">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lang="en-US" sz="3600" b="0" kern="1200" dirty="0">
                        <a:solidFill>
                          <a:schemeClr val="tx1"/>
                        </a:solidFill>
                        <a:latin typeface="Cailbri"/>
                        <a:ea typeface="Lato" charset="0"/>
                        <a:cs typeface="Lato" charset="0"/>
                        <a:sym typeface="Helvetica" charset="0"/>
                      </a:endParaRPr>
                    </a:p>
                  </a:txBody>
                  <a:tcPr marL="347472" marR="347472"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CBA058">
                        <a:alpha val="25000"/>
                      </a:srgbClr>
                    </a:solidFill>
                  </a:tcPr>
                </a:tc>
                <a:tc>
                  <a:txBody>
                    <a:bodyPr/>
                    <a:lstStyle/>
                    <a:p>
                      <a:pPr algn="l"/>
                      <a:endParaRPr lang="en-US" sz="3600" b="0" dirty="0">
                        <a:solidFill>
                          <a:schemeClr val="tx1"/>
                        </a:solidFill>
                        <a:latin typeface="Cailbri"/>
                      </a:endParaRP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CBA058">
                        <a:alpha val="25000"/>
                      </a:srgbClr>
                    </a:solidFill>
                  </a:tcPr>
                </a:tc>
                <a:tc>
                  <a:txBody>
                    <a:bodyPr/>
                    <a:lstStyle/>
                    <a:p>
                      <a:pPr algn="l"/>
                      <a:endParaRPr lang="en-US" sz="3600" b="0" dirty="0">
                        <a:solidFill>
                          <a:schemeClr val="tx1"/>
                        </a:solidFill>
                        <a:latin typeface="Cailbri"/>
                      </a:endParaRP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CBA058">
                        <a:alpha val="25000"/>
                      </a:srgbClr>
                    </a:solidFill>
                  </a:tcPr>
                </a:tc>
                <a:extLst>
                  <a:ext uri="{0D108BD9-81ED-4DB2-BD59-A6C34878D82A}">
                    <a16:rowId xmlns:a16="http://schemas.microsoft.com/office/drawing/2014/main" val="246060074"/>
                  </a:ext>
                </a:extLst>
              </a:tr>
              <a:tr h="685800">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lang="en-US" sz="3600" b="0" kern="1200" dirty="0">
                          <a:solidFill>
                            <a:schemeClr val="tx1"/>
                          </a:solidFill>
                          <a:latin typeface="Cailbri"/>
                          <a:ea typeface="Lato" charset="0"/>
                          <a:cs typeface="Lato" charset="0"/>
                          <a:sym typeface="Helvetica" charset="0"/>
                        </a:rPr>
                        <a:t>Priority 1 ARC/CARES Act</a:t>
                      </a:r>
                    </a:p>
                  </a:txBody>
                  <a:tcPr marL="347472" marR="347472"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r>
                        <a:rPr lang="en-US" sz="3600" b="0" dirty="0">
                          <a:solidFill>
                            <a:schemeClr val="tx1"/>
                          </a:solidFill>
                          <a:latin typeface="Cailbri"/>
                        </a:rPr>
                        <a:t>$17,150,000</a:t>
                      </a: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r>
                        <a:rPr lang="en-US" sz="3600" b="0" dirty="0">
                          <a:solidFill>
                            <a:schemeClr val="tx1"/>
                          </a:solidFill>
                          <a:latin typeface="Cailbri"/>
                        </a:rPr>
                        <a:t>Federal Spending Authority Increase Fund 8705</a:t>
                      </a: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20440203"/>
                  </a:ext>
                </a:extLst>
              </a:tr>
              <a:tr h="685800">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lang="en-US" sz="3600" b="0" kern="1200" dirty="0">
                          <a:solidFill>
                            <a:schemeClr val="tx1"/>
                          </a:solidFill>
                          <a:latin typeface="Cailbri"/>
                          <a:ea typeface="Lato" charset="0"/>
                          <a:cs typeface="Lato" charset="0"/>
                          <a:sym typeface="Helvetica" charset="0"/>
                        </a:rPr>
                        <a:t>Priority 2 CARES Act</a:t>
                      </a:r>
                    </a:p>
                  </a:txBody>
                  <a:tcPr marL="347472" marR="347472"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BA058">
                        <a:alpha val="25000"/>
                      </a:srgbClr>
                    </a:solidFill>
                  </a:tcPr>
                </a:tc>
                <a:tc>
                  <a:txBody>
                    <a:bodyPr/>
                    <a:lstStyle/>
                    <a:p>
                      <a:pPr algn="l"/>
                      <a:r>
                        <a:rPr lang="en-US" sz="3600" b="0" dirty="0">
                          <a:solidFill>
                            <a:schemeClr val="tx1"/>
                          </a:solidFill>
                          <a:latin typeface="Cailbri"/>
                        </a:rPr>
                        <a:t>$10,590,815</a:t>
                      </a: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BA058">
                        <a:alpha val="25000"/>
                      </a:srgbClr>
                    </a:solidFill>
                  </a:tcPr>
                </a:tc>
                <a:tc>
                  <a:txBody>
                    <a:bodyPr/>
                    <a:lstStyle/>
                    <a:p>
                      <a:pPr algn="l"/>
                      <a:r>
                        <a:rPr lang="en-US" sz="3600" b="0" dirty="0">
                          <a:solidFill>
                            <a:schemeClr val="tx1"/>
                          </a:solidFill>
                          <a:latin typeface="Cailbri"/>
                        </a:rPr>
                        <a:t>Federal Spending Authority Increase Fund 8901</a:t>
                      </a: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BA058">
                        <a:alpha val="25000"/>
                      </a:srgbClr>
                    </a:solidFill>
                  </a:tcPr>
                </a:tc>
                <a:extLst>
                  <a:ext uri="{0D108BD9-81ED-4DB2-BD59-A6C34878D82A}">
                    <a16:rowId xmlns:a16="http://schemas.microsoft.com/office/drawing/2014/main" val="2624185327"/>
                  </a:ext>
                </a:extLst>
              </a:tr>
              <a:tr h="685800">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lang="en-US" sz="3600" b="0" kern="1200" dirty="0">
                          <a:solidFill>
                            <a:schemeClr val="tx1"/>
                          </a:solidFill>
                          <a:latin typeface="Cailbri"/>
                          <a:ea typeface="Lato" charset="0"/>
                          <a:cs typeface="Lato" charset="0"/>
                          <a:sym typeface="Helvetica" charset="0"/>
                        </a:rPr>
                        <a:t>Priority 3 CARES Act</a:t>
                      </a:r>
                    </a:p>
                  </a:txBody>
                  <a:tcPr marL="347472" marR="347472"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en-US" sz="3600" b="0" dirty="0">
                          <a:solidFill>
                            <a:schemeClr val="tx1"/>
                          </a:solidFill>
                          <a:latin typeface="Cailbri"/>
                        </a:rPr>
                        <a:t>$6,188,000</a:t>
                      </a: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en-US" sz="3600" b="0" dirty="0">
                          <a:solidFill>
                            <a:schemeClr val="tx1"/>
                          </a:solidFill>
                          <a:latin typeface="Cailbri"/>
                        </a:rPr>
                        <a:t>Federal Spending Authority Increase Fund 8902</a:t>
                      </a: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162902141"/>
                  </a:ext>
                </a:extLst>
              </a:tr>
              <a:tr h="685800">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lang="en-US" sz="3600" b="0" kern="1200" dirty="0">
                          <a:solidFill>
                            <a:schemeClr val="tx1"/>
                          </a:solidFill>
                          <a:latin typeface="Cailbri"/>
                          <a:ea typeface="Lato" charset="0"/>
                          <a:cs typeface="Lato" charset="0"/>
                          <a:sym typeface="Helvetica" charset="0"/>
                        </a:rPr>
                        <a:t>Priority 4 EIIF</a:t>
                      </a:r>
                    </a:p>
                  </a:txBody>
                  <a:tcPr marL="347472" marR="347472"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BA058">
                        <a:alpha val="25000"/>
                      </a:srgbClr>
                    </a:solidFill>
                  </a:tcPr>
                </a:tc>
                <a:tc>
                  <a:txBody>
                    <a:bodyPr/>
                    <a:lstStyle/>
                    <a:p>
                      <a:pPr algn="l"/>
                      <a:r>
                        <a:rPr lang="en-US" sz="3600" b="0" dirty="0">
                          <a:solidFill>
                            <a:schemeClr val="tx1"/>
                          </a:solidFill>
                          <a:latin typeface="Cailbri"/>
                        </a:rPr>
                        <a:t>$1,000,000</a:t>
                      </a: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BA058">
                        <a:alpha val="25000"/>
                      </a:srgbClr>
                    </a:solidFill>
                  </a:tcPr>
                </a:tc>
                <a:tc>
                  <a:txBody>
                    <a:bodyPr/>
                    <a:lstStyle/>
                    <a:p>
                      <a:pPr algn="l"/>
                      <a:r>
                        <a:rPr lang="en-US" sz="3600" b="0" dirty="0">
                          <a:solidFill>
                            <a:schemeClr val="tx1"/>
                          </a:solidFill>
                          <a:latin typeface="Cailbri"/>
                        </a:rPr>
                        <a:t>Special Revenue Spending Authority Increase</a:t>
                      </a: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BA058">
                        <a:alpha val="25000"/>
                      </a:srgbClr>
                    </a:solidFill>
                  </a:tcPr>
                </a:tc>
                <a:extLst>
                  <a:ext uri="{0D108BD9-81ED-4DB2-BD59-A6C34878D82A}">
                    <a16:rowId xmlns:a16="http://schemas.microsoft.com/office/drawing/2014/main" val="1953732244"/>
                  </a:ext>
                </a:extLst>
              </a:tr>
              <a:tr h="685800">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lang="en-US" sz="3600" b="0" kern="1200" dirty="0">
                          <a:solidFill>
                            <a:schemeClr val="tx1"/>
                          </a:solidFill>
                          <a:latin typeface="Cailbri"/>
                          <a:ea typeface="Lato" charset="0"/>
                          <a:cs typeface="Lato" charset="0"/>
                          <a:sym typeface="Helvetica" charset="0"/>
                        </a:rPr>
                        <a:t>Priority 5 Transfer</a:t>
                      </a:r>
                    </a:p>
                  </a:txBody>
                  <a:tcPr marL="347472" marR="347472"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en-US" sz="3600" b="0" dirty="0">
                          <a:solidFill>
                            <a:schemeClr val="tx1"/>
                          </a:solidFill>
                          <a:latin typeface="Cailbri"/>
                        </a:rPr>
                        <a:t>($807,850)</a:t>
                      </a: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en-US" sz="3600" b="0" dirty="0">
                          <a:solidFill>
                            <a:schemeClr val="tx1"/>
                          </a:solidFill>
                          <a:latin typeface="Cailbri"/>
                        </a:rPr>
                        <a:t>Transfer FTE and expenses to Department of Commerce</a:t>
                      </a: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67292506"/>
                  </a:ext>
                </a:extLst>
              </a:tr>
              <a:tr h="685800">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lang="en-US" sz="3600" b="0" kern="1200" dirty="0">
                          <a:solidFill>
                            <a:schemeClr val="tx1"/>
                          </a:solidFill>
                          <a:latin typeface="Cailbri"/>
                          <a:ea typeface="Lato" charset="0"/>
                          <a:cs typeface="Lato" charset="0"/>
                          <a:sym typeface="Helvetica" charset="0"/>
                        </a:rPr>
                        <a:t>Priority 6 Energy</a:t>
                      </a:r>
                    </a:p>
                  </a:txBody>
                  <a:tcPr marL="347472" marR="347472"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BA058">
                        <a:alpha val="25000"/>
                      </a:srgbClr>
                    </a:solidFill>
                  </a:tcPr>
                </a:tc>
                <a:tc>
                  <a:txBody>
                    <a:bodyPr/>
                    <a:lstStyle/>
                    <a:p>
                      <a:pPr algn="l"/>
                      <a:r>
                        <a:rPr lang="en-US" sz="3600" b="0" dirty="0">
                          <a:solidFill>
                            <a:schemeClr val="tx1"/>
                          </a:solidFill>
                          <a:latin typeface="Cailbri"/>
                        </a:rPr>
                        <a:t>$6,000,000</a:t>
                      </a: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BA058">
                        <a:alpha val="25000"/>
                      </a:srgbClr>
                    </a:solidFill>
                  </a:tcPr>
                </a:tc>
                <a:tc>
                  <a:txBody>
                    <a:bodyPr/>
                    <a:lstStyle/>
                    <a:p>
                      <a:pPr algn="l"/>
                      <a:r>
                        <a:rPr lang="en-US" sz="3600" b="0" dirty="0">
                          <a:solidFill>
                            <a:schemeClr val="tx1"/>
                          </a:solidFill>
                          <a:latin typeface="Cailbri"/>
                        </a:rPr>
                        <a:t>Federal Spending Authority Increase Fund 8892</a:t>
                      </a: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BA058">
                        <a:alpha val="25000"/>
                      </a:srgbClr>
                    </a:solidFill>
                  </a:tcPr>
                </a:tc>
                <a:extLst>
                  <a:ext uri="{0D108BD9-81ED-4DB2-BD59-A6C34878D82A}">
                    <a16:rowId xmlns:a16="http://schemas.microsoft.com/office/drawing/2014/main" val="3046410284"/>
                  </a:ext>
                </a:extLst>
              </a:tr>
              <a:tr h="685800">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lang="en-US" sz="3600" b="0" kern="1200" dirty="0">
                          <a:solidFill>
                            <a:schemeClr val="tx1"/>
                          </a:solidFill>
                          <a:latin typeface="Cailbri"/>
                          <a:ea typeface="Lato" charset="0"/>
                          <a:cs typeface="Lato" charset="0"/>
                          <a:sym typeface="Helvetica" charset="0"/>
                        </a:rPr>
                        <a:t>Priority 7 Transfer</a:t>
                      </a:r>
                    </a:p>
                  </a:txBody>
                  <a:tcPr marL="347472" marR="347472"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en-US" sz="3600" b="0" dirty="0">
                          <a:solidFill>
                            <a:schemeClr val="tx1"/>
                          </a:solidFill>
                          <a:latin typeface="Cailbri"/>
                        </a:rPr>
                        <a:t>$500,000</a:t>
                      </a: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en-US" sz="3600" b="0" dirty="0">
                          <a:solidFill>
                            <a:schemeClr val="tx1"/>
                          </a:solidFill>
                          <a:latin typeface="Cailbri"/>
                        </a:rPr>
                        <a:t>Transferred from Department of Commerce</a:t>
                      </a: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121306519"/>
                  </a:ext>
                </a:extLst>
              </a:tr>
              <a:tr h="685800">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lang="en-US" sz="3600" b="0" kern="1200" dirty="0">
                          <a:solidFill>
                            <a:schemeClr val="tx1"/>
                          </a:solidFill>
                          <a:latin typeface="Cailbri"/>
                          <a:ea typeface="Lato" charset="0"/>
                          <a:cs typeface="Lato" charset="0"/>
                          <a:sym typeface="Helvetica" charset="0"/>
                        </a:rPr>
                        <a:t>Priority 8 Taiwan</a:t>
                      </a:r>
                    </a:p>
                  </a:txBody>
                  <a:tcPr marL="347472" marR="347472"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A058">
                        <a:alpha val="25000"/>
                      </a:srgbClr>
                    </a:solidFill>
                  </a:tcPr>
                </a:tc>
                <a:tc>
                  <a:txBody>
                    <a:bodyPr/>
                    <a:lstStyle/>
                    <a:p>
                      <a:pPr algn="l"/>
                      <a:r>
                        <a:rPr lang="en-US" sz="3600" b="0" dirty="0">
                          <a:solidFill>
                            <a:schemeClr val="tx1"/>
                          </a:solidFill>
                          <a:latin typeface="Cailbri"/>
                        </a:rPr>
                        <a:t>$150,000</a:t>
                      </a: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A058">
                        <a:alpha val="25000"/>
                      </a:srgbClr>
                    </a:solidFill>
                  </a:tcPr>
                </a:tc>
                <a:tc>
                  <a:txBody>
                    <a:bodyPr/>
                    <a:lstStyle/>
                    <a:p>
                      <a:pPr algn="l"/>
                      <a:r>
                        <a:rPr lang="en-US" sz="3600" b="0" dirty="0">
                          <a:solidFill>
                            <a:schemeClr val="tx1"/>
                          </a:solidFill>
                          <a:latin typeface="Cailbri"/>
                        </a:rPr>
                        <a:t>General Revenue Request</a:t>
                      </a: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A058">
                        <a:alpha val="25000"/>
                      </a:srgbClr>
                    </a:solidFill>
                  </a:tcPr>
                </a:tc>
                <a:extLst>
                  <a:ext uri="{0D108BD9-81ED-4DB2-BD59-A6C34878D82A}">
                    <a16:rowId xmlns:a16="http://schemas.microsoft.com/office/drawing/2014/main" val="4020897867"/>
                  </a:ext>
                </a:extLst>
              </a:tr>
            </a:tbl>
          </a:graphicData>
        </a:graphic>
      </p:graphicFrame>
    </p:spTree>
    <p:extLst>
      <p:ext uri="{BB962C8B-B14F-4D97-AF65-F5344CB8AC3E}">
        <p14:creationId xmlns:p14="http://schemas.microsoft.com/office/powerpoint/2010/main" val="3528979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DAA6C1-1F19-417D-AECF-E1B2DFAF20BF}"/>
              </a:ext>
            </a:extLst>
          </p:cNvPr>
          <p:cNvSpPr>
            <a:spLocks noGrp="1"/>
          </p:cNvSpPr>
          <p:nvPr>
            <p:ph type="body" sz="quarter" idx="11"/>
          </p:nvPr>
        </p:nvSpPr>
        <p:spPr>
          <a:xfrm>
            <a:off x="2120265" y="5811520"/>
            <a:ext cx="20137121" cy="4653282"/>
          </a:xfrm>
        </p:spPr>
        <p:txBody>
          <a:bodyPr>
            <a:normAutofit/>
          </a:bodyPr>
          <a:lstStyle/>
          <a:p>
            <a:pPr marL="0" indent="0">
              <a:lnSpc>
                <a:spcPts val="8600"/>
              </a:lnSpc>
              <a:spcAft>
                <a:spcPts val="2400"/>
              </a:spcAft>
              <a:buNone/>
            </a:pPr>
            <a:r>
              <a:rPr lang="en-US" sz="5800" dirty="0"/>
              <a:t>Federal COVID-19 Funding </a:t>
            </a:r>
            <a:br>
              <a:rPr lang="en-US" sz="5800" dirty="0"/>
            </a:br>
            <a:r>
              <a:rPr lang="en-US" sz="5800" dirty="0"/>
              <a:t>requested by Senate Finance.</a:t>
            </a:r>
          </a:p>
          <a:p>
            <a:pPr marL="0" indent="0">
              <a:lnSpc>
                <a:spcPts val="8600"/>
              </a:lnSpc>
              <a:buNone/>
            </a:pPr>
            <a:r>
              <a:rPr lang="en-US" sz="5800" dirty="0"/>
              <a:t>Fund summaries requested by House Finance</a:t>
            </a:r>
            <a:r>
              <a:rPr lang="en-US" dirty="0"/>
              <a:t>.</a:t>
            </a:r>
          </a:p>
        </p:txBody>
      </p:sp>
      <p:sp>
        <p:nvSpPr>
          <p:cNvPr id="3" name="Text Placeholder 2">
            <a:extLst>
              <a:ext uri="{FF2B5EF4-FFF2-40B4-BE49-F238E27FC236}">
                <a16:creationId xmlns:a16="http://schemas.microsoft.com/office/drawing/2014/main" id="{5FD27341-8873-40F6-B765-70930886A02C}"/>
              </a:ext>
            </a:extLst>
          </p:cNvPr>
          <p:cNvSpPr>
            <a:spLocks noGrp="1"/>
          </p:cNvSpPr>
          <p:nvPr>
            <p:ph type="body" sz="quarter" idx="12"/>
          </p:nvPr>
        </p:nvSpPr>
        <p:spPr>
          <a:xfrm>
            <a:off x="2120106" y="3251198"/>
            <a:ext cx="20137438" cy="1625602"/>
          </a:xfrm>
        </p:spPr>
        <p:txBody>
          <a:bodyPr>
            <a:normAutofit fontScale="92500" lnSpcReduction="10000"/>
          </a:bodyPr>
          <a:lstStyle/>
          <a:p>
            <a:r>
              <a:rPr lang="en-US" b="0" spc="500" dirty="0"/>
              <a:t>Also included in your packets are information</a:t>
            </a:r>
            <a:br>
              <a:rPr lang="en-US" b="0" spc="500" dirty="0"/>
            </a:br>
            <a:r>
              <a:rPr lang="en-US" b="0" spc="500" dirty="0"/>
              <a:t>requested by the Finance Committees:</a:t>
            </a:r>
          </a:p>
        </p:txBody>
      </p:sp>
    </p:spTree>
    <p:extLst>
      <p:ext uri="{BB962C8B-B14F-4D97-AF65-F5344CB8AC3E}">
        <p14:creationId xmlns:p14="http://schemas.microsoft.com/office/powerpoint/2010/main" val="1272748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068E35-6F24-4F0E-8ABC-CDEDCA0B68C5}"/>
              </a:ext>
            </a:extLst>
          </p:cNvPr>
          <p:cNvSpPr txBox="1"/>
          <p:nvPr/>
        </p:nvSpPr>
        <p:spPr>
          <a:xfrm>
            <a:off x="2812211" y="9224126"/>
            <a:ext cx="10299940" cy="1477328"/>
          </a:xfrm>
          <a:prstGeom prst="rect">
            <a:avLst/>
          </a:prstGeom>
          <a:noFill/>
        </p:spPr>
        <p:txBody>
          <a:bodyPr wrap="square" lIns="0" tIns="0" rIns="0" bIns="0" rtlCol="0">
            <a:spAutoFit/>
          </a:bodyPr>
          <a:lstStyle/>
          <a:p>
            <a:r>
              <a:rPr lang="en-US" sz="5600" b="1" dirty="0">
                <a:solidFill>
                  <a:schemeClr val="bg1"/>
                </a:solidFill>
              </a:rPr>
              <a:t>Mitch Carmichael</a:t>
            </a:r>
            <a:r>
              <a:rPr lang="en-US" sz="4000" dirty="0">
                <a:solidFill>
                  <a:schemeClr val="bg1"/>
                </a:solidFill>
              </a:rPr>
              <a:t>, Cabinet Secretary</a:t>
            </a:r>
            <a:br>
              <a:rPr lang="en-US" sz="4000" dirty="0">
                <a:solidFill>
                  <a:schemeClr val="bg1"/>
                </a:solidFill>
              </a:rPr>
            </a:br>
            <a:r>
              <a:rPr lang="en-US" sz="4000" dirty="0">
                <a:solidFill>
                  <a:schemeClr val="bg1"/>
                </a:solidFill>
              </a:rPr>
              <a:t>(304) 558-2234   |   Mitch.Carmichael@wv.gov</a:t>
            </a:r>
          </a:p>
        </p:txBody>
      </p:sp>
    </p:spTree>
    <p:extLst>
      <p:ext uri="{BB962C8B-B14F-4D97-AF65-F5344CB8AC3E}">
        <p14:creationId xmlns:p14="http://schemas.microsoft.com/office/powerpoint/2010/main" val="2178394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Revenue Appropriations</a:t>
            </a:r>
          </a:p>
        </p:txBody>
      </p:sp>
      <p:graphicFrame>
        <p:nvGraphicFramePr>
          <p:cNvPr id="4" name="Table 3"/>
          <p:cNvGraphicFramePr>
            <a:graphicFrameLocks noGrp="1"/>
          </p:cNvGraphicFramePr>
          <p:nvPr>
            <p:extLst>
              <p:ext uri="{D42A27DB-BD31-4B8C-83A1-F6EECF244321}">
                <p14:modId xmlns:p14="http://schemas.microsoft.com/office/powerpoint/2010/main" val="3851849010"/>
              </p:ext>
            </p:extLst>
          </p:nvPr>
        </p:nvGraphicFramePr>
        <p:xfrm>
          <a:off x="1207698" y="3200400"/>
          <a:ext cx="21835872" cy="6729984"/>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890883701"/>
                    </a:ext>
                  </a:extLst>
                </a:gridCol>
                <a:gridCol w="2743200">
                  <a:extLst>
                    <a:ext uri="{9D8B030D-6E8A-4147-A177-3AD203B41FA5}">
                      <a16:colId xmlns:a16="http://schemas.microsoft.com/office/drawing/2014/main" val="259317909"/>
                    </a:ext>
                  </a:extLst>
                </a:gridCol>
                <a:gridCol w="2743200">
                  <a:extLst>
                    <a:ext uri="{9D8B030D-6E8A-4147-A177-3AD203B41FA5}">
                      <a16:colId xmlns:a16="http://schemas.microsoft.com/office/drawing/2014/main" val="3617493052"/>
                    </a:ext>
                  </a:extLst>
                </a:gridCol>
                <a:gridCol w="2743200">
                  <a:extLst>
                    <a:ext uri="{9D8B030D-6E8A-4147-A177-3AD203B41FA5}">
                      <a16:colId xmlns:a16="http://schemas.microsoft.com/office/drawing/2014/main" val="1974197890"/>
                    </a:ext>
                  </a:extLst>
                </a:gridCol>
                <a:gridCol w="2743200">
                  <a:extLst>
                    <a:ext uri="{9D8B030D-6E8A-4147-A177-3AD203B41FA5}">
                      <a16:colId xmlns:a16="http://schemas.microsoft.com/office/drawing/2014/main" val="2664561308"/>
                    </a:ext>
                  </a:extLst>
                </a:gridCol>
                <a:gridCol w="2743200">
                  <a:extLst>
                    <a:ext uri="{9D8B030D-6E8A-4147-A177-3AD203B41FA5}">
                      <a16:colId xmlns:a16="http://schemas.microsoft.com/office/drawing/2014/main" val="2345451784"/>
                    </a:ext>
                  </a:extLst>
                </a:gridCol>
                <a:gridCol w="2633472">
                  <a:extLst>
                    <a:ext uri="{9D8B030D-6E8A-4147-A177-3AD203B41FA5}">
                      <a16:colId xmlns:a16="http://schemas.microsoft.com/office/drawing/2014/main" val="3489622750"/>
                    </a:ext>
                  </a:extLst>
                </a:gridCol>
              </a:tblGrid>
              <a:tr h="1179258">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endParaRPr lang="en-US" sz="3600" b="1" kern="1200" dirty="0">
                        <a:solidFill>
                          <a:schemeClr val="bg1">
                            <a:lumMod val="50000"/>
                          </a:schemeClr>
                        </a:solidFill>
                        <a:latin typeface="Cailbri"/>
                        <a:ea typeface="Lato" charset="0"/>
                        <a:cs typeface="Lato" charset="0"/>
                        <a:sym typeface="Helvetica" charset="0"/>
                      </a:endParaRPr>
                    </a:p>
                  </a:txBody>
                  <a:tcPr marL="347472" marR="347472" marT="347472" marB="347472"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3600" b="1" dirty="0">
                          <a:solidFill>
                            <a:srgbClr val="FFFFFF"/>
                          </a:solidFill>
                          <a:latin typeface="Cailbri"/>
                          <a:ea typeface="Lato" charset="0"/>
                          <a:cs typeface="Lato" charset="0"/>
                          <a:sym typeface="Helvetica" charset="0"/>
                        </a:rPr>
                        <a:t>FY 2022</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3B5C"/>
                    </a:solidFill>
                  </a:tcPr>
                </a:tc>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3600" b="1" dirty="0">
                          <a:solidFill>
                            <a:srgbClr val="FFFFFF"/>
                          </a:solidFill>
                          <a:latin typeface="Cailbri"/>
                          <a:ea typeface="Lato" charset="0"/>
                          <a:cs typeface="Lato" charset="0"/>
                          <a:sym typeface="Helvetica" charset="0"/>
                        </a:rPr>
                        <a:t>FY 2021</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4E7C98"/>
                    </a:solidFill>
                  </a:tcPr>
                </a:tc>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3600" b="1" dirty="0">
                          <a:solidFill>
                            <a:srgbClr val="FFFFFF"/>
                          </a:solidFill>
                          <a:latin typeface="Cailbri"/>
                          <a:ea typeface="Lato" charset="0"/>
                          <a:cs typeface="Lato" charset="0"/>
                          <a:sym typeface="Helvetica" charset="0"/>
                        </a:rPr>
                        <a:t>FY 2020</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D9B60"/>
                    </a:solidFill>
                  </a:tcPr>
                </a:tc>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3600" b="1" dirty="0">
                          <a:solidFill>
                            <a:srgbClr val="FFFFFF"/>
                          </a:solidFill>
                          <a:latin typeface="Cailbri"/>
                          <a:ea typeface="Lato" charset="0"/>
                          <a:cs typeface="Lato" charset="0"/>
                          <a:sym typeface="Helvetica" charset="0"/>
                        </a:rPr>
                        <a:t>FY 2019</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8C07E"/>
                    </a:solidFill>
                  </a:tcPr>
                </a:tc>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3600" b="1" dirty="0">
                          <a:solidFill>
                            <a:srgbClr val="FFFFFF"/>
                          </a:solidFill>
                          <a:latin typeface="Cailbri"/>
                          <a:ea typeface="Lato" charset="0"/>
                          <a:cs typeface="Lato" charset="0"/>
                          <a:sym typeface="Helvetica" charset="0"/>
                        </a:rPr>
                        <a:t>FY 2018</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46B5B"/>
                    </a:solidFill>
                  </a:tcPr>
                </a:tc>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3600" b="1" dirty="0">
                          <a:solidFill>
                            <a:srgbClr val="FFFFFF"/>
                          </a:solidFill>
                          <a:latin typeface="Cailbri"/>
                          <a:ea typeface="Lato" charset="0"/>
                          <a:cs typeface="Lato" charset="0"/>
                          <a:sym typeface="Helvetica" charset="0"/>
                        </a:rPr>
                        <a:t>% Change</a:t>
                      </a:r>
                    </a:p>
                  </a:txBody>
                  <a:tcPr marL="347472" marR="347472" marT="347472" marB="347472"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ACA4A3"/>
                    </a:solidFill>
                  </a:tcPr>
                </a:tc>
                <a:extLst>
                  <a:ext uri="{0D108BD9-81ED-4DB2-BD59-A6C34878D82A}">
                    <a16:rowId xmlns:a16="http://schemas.microsoft.com/office/drawing/2014/main" val="3143624156"/>
                  </a:ext>
                </a:extLst>
              </a:tr>
              <a:tr h="1828800">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3600" kern="1200" dirty="0">
                          <a:solidFill>
                            <a:schemeClr val="tx1"/>
                          </a:solidFill>
                          <a:latin typeface="Cailbri"/>
                          <a:ea typeface="Lato" charset="0"/>
                          <a:cs typeface="Lato" charset="0"/>
                          <a:sym typeface="Helvetica" charset="0"/>
                        </a:rPr>
                        <a:t>Development Office</a:t>
                      </a:r>
                    </a:p>
                  </a:txBody>
                  <a:tcPr marL="347472" marR="347472" marT="347472" marB="34747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dirty="0">
                          <a:latin typeface="Cailbri"/>
                        </a:rPr>
                        <a:t>11,279,708</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dirty="0">
                          <a:latin typeface="Cailbri"/>
                        </a:rPr>
                        <a:t>15,163,525</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dirty="0">
                          <a:latin typeface="Cailbri"/>
                        </a:rPr>
                        <a:t>11,263,525</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dirty="0">
                          <a:latin typeface="Cailbri"/>
                        </a:rPr>
                        <a:t>16,106,154</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dirty="0">
                          <a:latin typeface="Cailbri"/>
                        </a:rPr>
                        <a:t>10,463,024</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dirty="0">
                          <a:latin typeface="Cailbri"/>
                        </a:rPr>
                        <a:t>7.81%</a:t>
                      </a:r>
                    </a:p>
                  </a:txBody>
                  <a:tcPr marL="347472" marR="347472" marT="347472" marB="34747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6060074"/>
                  </a:ext>
                </a:extLst>
              </a:tr>
              <a:tr h="1828800">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3600" kern="1200" dirty="0">
                          <a:solidFill>
                            <a:schemeClr val="tx1"/>
                          </a:solidFill>
                          <a:latin typeface="Cailbri"/>
                          <a:ea typeface="Lato" charset="0"/>
                          <a:cs typeface="Lato" charset="0"/>
                          <a:sym typeface="Helvetica" charset="0"/>
                        </a:rPr>
                        <a:t>Energy</a:t>
                      </a:r>
                    </a:p>
                  </a:txBody>
                  <a:tcPr marL="347472" marR="347472" marT="347472" marB="34747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800" dirty="0">
                          <a:latin typeface="Cailbri"/>
                        </a:rPr>
                        <a:t>1,285,603</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800" dirty="0">
                          <a:latin typeface="Cailbri"/>
                        </a:rPr>
                        <a:t>1,244,267</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800" dirty="0">
                          <a:latin typeface="Cailbri"/>
                        </a:rPr>
                        <a:t>1,244,267</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800" dirty="0">
                          <a:latin typeface="Cailbri"/>
                        </a:rPr>
                        <a:t>1,241,455</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800" dirty="0">
                          <a:latin typeface="Cailbri"/>
                        </a:rPr>
                        <a:t>1,239,985</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800" dirty="0">
                          <a:latin typeface="Cailbri"/>
                        </a:rPr>
                        <a:t>3.68%</a:t>
                      </a:r>
                    </a:p>
                  </a:txBody>
                  <a:tcPr marL="347472" marR="347472" marT="347472" marB="34747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440203"/>
                  </a:ext>
                </a:extLst>
              </a:tr>
              <a:tr h="1828800">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3600" b="1" kern="1200" dirty="0">
                          <a:solidFill>
                            <a:srgbClr val="003A60"/>
                          </a:solidFill>
                          <a:latin typeface="Cailbri"/>
                          <a:ea typeface="Lato" charset="0"/>
                          <a:cs typeface="Lato" charset="0"/>
                          <a:sym typeface="Helvetica" charset="0"/>
                        </a:rPr>
                        <a:t>Total General Revenue</a:t>
                      </a:r>
                    </a:p>
                  </a:txBody>
                  <a:tcPr marL="347472" marR="347472" marT="347472" marB="34747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b="1" dirty="0">
                          <a:solidFill>
                            <a:srgbClr val="003A60"/>
                          </a:solidFill>
                          <a:latin typeface="Cailbri"/>
                        </a:rPr>
                        <a:t>12,565,311</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b="1" dirty="0">
                          <a:solidFill>
                            <a:srgbClr val="003A60"/>
                          </a:solidFill>
                          <a:latin typeface="Cailbri"/>
                        </a:rPr>
                        <a:t>16,407,792</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b="1" dirty="0">
                          <a:solidFill>
                            <a:srgbClr val="003A60"/>
                          </a:solidFill>
                          <a:latin typeface="Cailbri"/>
                        </a:rPr>
                        <a:t>12,507,792</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b="1" dirty="0">
                          <a:solidFill>
                            <a:srgbClr val="003A60"/>
                          </a:solidFill>
                          <a:latin typeface="Cailbri"/>
                        </a:rPr>
                        <a:t>17,347,609</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b="1" dirty="0">
                          <a:solidFill>
                            <a:srgbClr val="003A60"/>
                          </a:solidFill>
                          <a:latin typeface="Cailbri"/>
                        </a:rPr>
                        <a:t>11,703,009</a:t>
                      </a:r>
                    </a:p>
                  </a:txBody>
                  <a:tcPr marL="347472" marR="347472" marT="347472" marB="347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dirty="0">
                          <a:latin typeface="Cailbri"/>
                        </a:rPr>
                        <a:t>7.37%</a:t>
                      </a:r>
                    </a:p>
                  </a:txBody>
                  <a:tcPr marL="347472" marR="347472" marT="347472" marB="34747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24185327"/>
                  </a:ext>
                </a:extLst>
              </a:tr>
            </a:tbl>
          </a:graphicData>
        </a:graphic>
      </p:graphicFrame>
    </p:spTree>
    <p:extLst>
      <p:ext uri="{BB962C8B-B14F-4D97-AF65-F5344CB8AC3E}">
        <p14:creationId xmlns:p14="http://schemas.microsoft.com/office/powerpoint/2010/main" val="3382363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Title?</a:t>
            </a:r>
          </a:p>
        </p:txBody>
      </p:sp>
      <p:graphicFrame>
        <p:nvGraphicFramePr>
          <p:cNvPr id="13" name="Table 12">
            <a:extLst>
              <a:ext uri="{FF2B5EF4-FFF2-40B4-BE49-F238E27FC236}">
                <a16:creationId xmlns:a16="http://schemas.microsoft.com/office/drawing/2014/main" id="{63413621-DE28-4F76-861C-6AC0D02B8FC3}"/>
              </a:ext>
            </a:extLst>
          </p:cNvPr>
          <p:cNvGraphicFramePr>
            <a:graphicFrameLocks noGrp="1"/>
          </p:cNvGraphicFramePr>
          <p:nvPr>
            <p:extLst>
              <p:ext uri="{D42A27DB-BD31-4B8C-83A1-F6EECF244321}">
                <p14:modId xmlns:p14="http://schemas.microsoft.com/office/powerpoint/2010/main" val="1439684988"/>
              </p:ext>
            </p:extLst>
          </p:nvPr>
        </p:nvGraphicFramePr>
        <p:xfrm>
          <a:off x="1207698" y="3200400"/>
          <a:ext cx="9135182" cy="4892040"/>
        </p:xfrm>
        <a:graphic>
          <a:graphicData uri="http://schemas.openxmlformats.org/drawingml/2006/table">
            <a:tbl>
              <a:tblPr firstRow="1" bandRow="1">
                <a:tableStyleId>{5C22544A-7EE6-4342-B048-85BDC9FD1C3A}</a:tableStyleId>
              </a:tblPr>
              <a:tblGrid>
                <a:gridCol w="4567591">
                  <a:extLst>
                    <a:ext uri="{9D8B030D-6E8A-4147-A177-3AD203B41FA5}">
                      <a16:colId xmlns:a16="http://schemas.microsoft.com/office/drawing/2014/main" val="259317909"/>
                    </a:ext>
                  </a:extLst>
                </a:gridCol>
                <a:gridCol w="4567591">
                  <a:extLst>
                    <a:ext uri="{9D8B030D-6E8A-4147-A177-3AD203B41FA5}">
                      <a16:colId xmlns:a16="http://schemas.microsoft.com/office/drawing/2014/main" val="1040873826"/>
                    </a:ext>
                  </a:extLst>
                </a:gridCol>
              </a:tblGrid>
              <a:tr h="1600200">
                <a:tc gridSpan="2">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5600" b="1" dirty="0">
                          <a:solidFill>
                            <a:srgbClr val="FFFFFF"/>
                          </a:solidFill>
                          <a:latin typeface="Cailbri"/>
                          <a:ea typeface="Lato" charset="0"/>
                          <a:cs typeface="Lato" charset="0"/>
                          <a:sym typeface="Helvetica" charset="0"/>
                        </a:rPr>
                        <a:t>Position FTE as of 9/14/2021</a:t>
                      </a:r>
                    </a:p>
                  </a:txBody>
                  <a:tcPr marL="347472" marR="347472" marT="137160" marB="1371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3B5C"/>
                    </a:solidFill>
                  </a:tcPr>
                </a:tc>
                <a:tc hMerge="1">
                  <a:txBody>
                    <a:bodyPr/>
                    <a:lstStyle/>
                    <a:p>
                      <a:endParaRPr lang="en-US"/>
                    </a:p>
                  </a:txBody>
                  <a:tcPr/>
                </a:tc>
                <a:extLst>
                  <a:ext uri="{0D108BD9-81ED-4DB2-BD59-A6C34878D82A}">
                    <a16:rowId xmlns:a16="http://schemas.microsoft.com/office/drawing/2014/main" val="3143624156"/>
                  </a:ext>
                </a:extLst>
              </a:tr>
              <a:tr h="914400">
                <a:tc>
                  <a:txBody>
                    <a:bodyPr/>
                    <a:lstStyle/>
                    <a:p>
                      <a:pPr algn="l"/>
                      <a:r>
                        <a:rPr lang="en-US" sz="5400" dirty="0">
                          <a:latin typeface="Cailbri"/>
                        </a:rPr>
                        <a:t>Filled</a:t>
                      </a:r>
                    </a:p>
                  </a:txBody>
                  <a:tcPr marL="914400" marR="347472" marT="137160" marB="1371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a:r>
                        <a:rPr lang="en-US" sz="5400" dirty="0">
                          <a:latin typeface="Cailbri"/>
                        </a:rPr>
                        <a:t>107</a:t>
                      </a:r>
                    </a:p>
                  </a:txBody>
                  <a:tcPr marL="914400" marR="347472" marT="137160" marB="1371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6060074"/>
                  </a:ext>
                </a:extLst>
              </a:tr>
              <a:tr h="914400">
                <a:tc>
                  <a:txBody>
                    <a:bodyPr/>
                    <a:lstStyle/>
                    <a:p>
                      <a:pPr algn="l"/>
                      <a:r>
                        <a:rPr lang="en-US" sz="5400" dirty="0">
                          <a:latin typeface="Cailbri"/>
                        </a:rPr>
                        <a:t>Vacant</a:t>
                      </a:r>
                    </a:p>
                  </a:txBody>
                  <a:tcPr marL="914400" marR="347472" marT="137160" marB="1371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5400" dirty="0">
                          <a:latin typeface="Cailbri"/>
                        </a:rPr>
                        <a:t>8</a:t>
                      </a:r>
                    </a:p>
                  </a:txBody>
                  <a:tcPr marL="914400" marR="347472" marT="137160" marB="1371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440203"/>
                  </a:ext>
                </a:extLst>
              </a:tr>
              <a:tr h="914400">
                <a:tc>
                  <a:txBody>
                    <a:bodyPr/>
                    <a:lstStyle/>
                    <a:p>
                      <a:pPr algn="l"/>
                      <a:r>
                        <a:rPr lang="en-US" sz="5400" b="1" dirty="0">
                          <a:solidFill>
                            <a:srgbClr val="003A60"/>
                          </a:solidFill>
                          <a:latin typeface="Cailbri"/>
                        </a:rPr>
                        <a:t>Total</a:t>
                      </a:r>
                    </a:p>
                  </a:txBody>
                  <a:tcPr marL="914400" marR="347472" marT="137160" marB="1371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A058">
                        <a:alpha val="35000"/>
                      </a:srgbClr>
                    </a:solidFill>
                  </a:tcPr>
                </a:tc>
                <a:tc>
                  <a:txBody>
                    <a:bodyPr/>
                    <a:lstStyle/>
                    <a:p>
                      <a:pPr algn="l"/>
                      <a:r>
                        <a:rPr lang="en-US" sz="5400" b="1" dirty="0">
                          <a:solidFill>
                            <a:srgbClr val="003A60"/>
                          </a:solidFill>
                          <a:latin typeface="Cailbri"/>
                        </a:rPr>
                        <a:t>115</a:t>
                      </a:r>
                    </a:p>
                  </a:txBody>
                  <a:tcPr marL="914400" marR="347472" marT="137160" marB="1371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A058">
                        <a:alpha val="35000"/>
                      </a:srgbClr>
                    </a:solidFill>
                  </a:tcPr>
                </a:tc>
                <a:extLst>
                  <a:ext uri="{0D108BD9-81ED-4DB2-BD59-A6C34878D82A}">
                    <a16:rowId xmlns:a16="http://schemas.microsoft.com/office/drawing/2014/main" val="2624185327"/>
                  </a:ext>
                </a:extLst>
              </a:tr>
            </a:tbl>
          </a:graphicData>
        </a:graphic>
      </p:graphicFrame>
      <p:graphicFrame>
        <p:nvGraphicFramePr>
          <p:cNvPr id="14" name="Table 13">
            <a:extLst>
              <a:ext uri="{FF2B5EF4-FFF2-40B4-BE49-F238E27FC236}">
                <a16:creationId xmlns:a16="http://schemas.microsoft.com/office/drawing/2014/main" id="{F0D9F647-C7F2-466B-8585-55F88F278D0A}"/>
              </a:ext>
            </a:extLst>
          </p:cNvPr>
          <p:cNvGraphicFramePr>
            <a:graphicFrameLocks noGrp="1"/>
          </p:cNvGraphicFramePr>
          <p:nvPr>
            <p:extLst>
              <p:ext uri="{D42A27DB-BD31-4B8C-83A1-F6EECF244321}">
                <p14:modId xmlns:p14="http://schemas.microsoft.com/office/powerpoint/2010/main" val="1748523974"/>
              </p:ext>
            </p:extLst>
          </p:nvPr>
        </p:nvGraphicFramePr>
        <p:xfrm>
          <a:off x="11602720" y="3200400"/>
          <a:ext cx="11567232" cy="5989320"/>
        </p:xfrm>
        <a:graphic>
          <a:graphicData uri="http://schemas.openxmlformats.org/drawingml/2006/table">
            <a:tbl>
              <a:tblPr firstRow="1" bandRow="1">
                <a:tableStyleId>{5C22544A-7EE6-4342-B048-85BDC9FD1C3A}</a:tableStyleId>
              </a:tblPr>
              <a:tblGrid>
                <a:gridCol w="5783616">
                  <a:extLst>
                    <a:ext uri="{9D8B030D-6E8A-4147-A177-3AD203B41FA5}">
                      <a16:colId xmlns:a16="http://schemas.microsoft.com/office/drawing/2014/main" val="259317909"/>
                    </a:ext>
                  </a:extLst>
                </a:gridCol>
                <a:gridCol w="5783616">
                  <a:extLst>
                    <a:ext uri="{9D8B030D-6E8A-4147-A177-3AD203B41FA5}">
                      <a16:colId xmlns:a16="http://schemas.microsoft.com/office/drawing/2014/main" val="1040873826"/>
                    </a:ext>
                  </a:extLst>
                </a:gridCol>
              </a:tblGrid>
              <a:tr h="1600200">
                <a:tc gridSpan="2">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5600" b="1" dirty="0">
                          <a:solidFill>
                            <a:srgbClr val="FFFFFF"/>
                          </a:solidFill>
                          <a:latin typeface="Cailbri"/>
                          <a:ea typeface="Lato" charset="0"/>
                          <a:cs typeface="Lato" charset="0"/>
                          <a:sym typeface="Helvetica" charset="0"/>
                        </a:rPr>
                        <a:t>Budget/Spending Authority FY 2022</a:t>
                      </a:r>
                    </a:p>
                  </a:txBody>
                  <a:tcPr marL="347472" marR="347472" marT="137160" marB="1371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3B5C"/>
                    </a:solidFill>
                  </a:tcPr>
                </a:tc>
                <a:tc hMerge="1">
                  <a:txBody>
                    <a:bodyPr/>
                    <a:lstStyle/>
                    <a:p>
                      <a:endParaRPr lang="en-US"/>
                    </a:p>
                  </a:txBody>
                  <a:tcPr/>
                </a:tc>
                <a:extLst>
                  <a:ext uri="{0D108BD9-81ED-4DB2-BD59-A6C34878D82A}">
                    <a16:rowId xmlns:a16="http://schemas.microsoft.com/office/drawing/2014/main" val="3143624156"/>
                  </a:ext>
                </a:extLst>
              </a:tr>
              <a:tr h="914400">
                <a:tc>
                  <a:txBody>
                    <a:bodyPr/>
                    <a:lstStyle/>
                    <a:p>
                      <a:pPr algn="l"/>
                      <a:r>
                        <a:rPr lang="en-US" sz="5400" dirty="0">
                          <a:latin typeface="Cailbri"/>
                        </a:rPr>
                        <a:t>General</a:t>
                      </a:r>
                    </a:p>
                  </a:txBody>
                  <a:tcPr marL="914400" marR="347472" marT="137160" marB="1371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a:r>
                        <a:rPr lang="en-US" sz="5400" dirty="0">
                          <a:latin typeface="Cailbri"/>
                        </a:rPr>
                        <a:t>12,565,311</a:t>
                      </a:r>
                    </a:p>
                  </a:txBody>
                  <a:tcPr marL="914400" marR="347472" marT="137160" marB="1371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6060074"/>
                  </a:ext>
                </a:extLst>
              </a:tr>
              <a:tr h="914400">
                <a:tc>
                  <a:txBody>
                    <a:bodyPr/>
                    <a:lstStyle/>
                    <a:p>
                      <a:pPr algn="l"/>
                      <a:r>
                        <a:rPr lang="en-US" sz="5400" dirty="0">
                          <a:latin typeface="Cailbri"/>
                        </a:rPr>
                        <a:t>Federal</a:t>
                      </a:r>
                    </a:p>
                  </a:txBody>
                  <a:tcPr marL="914400" marR="347472" marT="137160" marB="1371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5400" dirty="0">
                          <a:latin typeface="Cailbri"/>
                        </a:rPr>
                        <a:t>305,789,355</a:t>
                      </a:r>
                    </a:p>
                  </a:txBody>
                  <a:tcPr marL="914400" marR="347472" marT="137160" marB="1371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440203"/>
                  </a:ext>
                </a:extLst>
              </a:tr>
              <a:tr h="914400">
                <a:tc>
                  <a:txBody>
                    <a:bodyPr/>
                    <a:lstStyle/>
                    <a:p>
                      <a:pPr algn="l"/>
                      <a:r>
                        <a:rPr lang="en-US" sz="5400" dirty="0">
                          <a:latin typeface="Cailbri"/>
                        </a:rPr>
                        <a:t>Special</a:t>
                      </a:r>
                    </a:p>
                  </a:txBody>
                  <a:tcPr marL="914400" marR="347472" marT="137160" marB="1371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a:r>
                        <a:rPr lang="en-US" sz="5400" dirty="0">
                          <a:latin typeface="Cailbri"/>
                        </a:rPr>
                        <a:t>45,437,856</a:t>
                      </a:r>
                    </a:p>
                  </a:txBody>
                  <a:tcPr marL="914400" marR="347472" marT="137160" marB="1371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359370260"/>
                  </a:ext>
                </a:extLst>
              </a:tr>
              <a:tr h="914400">
                <a:tc>
                  <a:txBody>
                    <a:bodyPr/>
                    <a:lstStyle/>
                    <a:p>
                      <a:pPr algn="l"/>
                      <a:r>
                        <a:rPr lang="en-US" sz="5400" b="1" dirty="0">
                          <a:solidFill>
                            <a:srgbClr val="003A60"/>
                          </a:solidFill>
                          <a:latin typeface="Cailbri"/>
                        </a:rPr>
                        <a:t>Total</a:t>
                      </a:r>
                    </a:p>
                  </a:txBody>
                  <a:tcPr marL="914400" marR="347472" marT="137160" marB="1371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A058">
                        <a:alpha val="35000"/>
                      </a:srgbClr>
                    </a:solidFill>
                  </a:tcPr>
                </a:tc>
                <a:tc>
                  <a:txBody>
                    <a:bodyPr/>
                    <a:lstStyle/>
                    <a:p>
                      <a:pPr algn="l"/>
                      <a:r>
                        <a:rPr lang="en-US" sz="5400" b="1" dirty="0">
                          <a:solidFill>
                            <a:srgbClr val="003A60"/>
                          </a:solidFill>
                          <a:latin typeface="Cailbri"/>
                        </a:rPr>
                        <a:t>363,792,522</a:t>
                      </a:r>
                    </a:p>
                  </a:txBody>
                  <a:tcPr marL="914400" marR="347472" marT="137160" marB="1371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A058">
                        <a:alpha val="35000"/>
                      </a:srgbClr>
                    </a:solidFill>
                  </a:tcPr>
                </a:tc>
                <a:extLst>
                  <a:ext uri="{0D108BD9-81ED-4DB2-BD59-A6C34878D82A}">
                    <a16:rowId xmlns:a16="http://schemas.microsoft.com/office/drawing/2014/main" val="2624185327"/>
                  </a:ext>
                </a:extLst>
              </a:tr>
            </a:tbl>
          </a:graphicData>
        </a:graphic>
      </p:graphicFrame>
    </p:spTree>
    <p:extLst>
      <p:ext uri="{BB962C8B-B14F-4D97-AF65-F5344CB8AC3E}">
        <p14:creationId xmlns:p14="http://schemas.microsoft.com/office/powerpoint/2010/main" val="1678682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Services expenditure </a:t>
            </a:r>
            <a:r>
              <a:rPr lang="en-US" sz="6000" b="0" dirty="0"/>
              <a:t>(excluding benefits)</a:t>
            </a:r>
          </a:p>
        </p:txBody>
      </p:sp>
      <p:graphicFrame>
        <p:nvGraphicFramePr>
          <p:cNvPr id="4" name="Table 3"/>
          <p:cNvGraphicFramePr>
            <a:graphicFrameLocks noGrp="1"/>
          </p:cNvGraphicFramePr>
          <p:nvPr>
            <p:extLst>
              <p:ext uri="{D42A27DB-BD31-4B8C-83A1-F6EECF244321}">
                <p14:modId xmlns:p14="http://schemas.microsoft.com/office/powerpoint/2010/main" val="228437179"/>
              </p:ext>
            </p:extLst>
          </p:nvPr>
        </p:nvGraphicFramePr>
        <p:xfrm>
          <a:off x="1207698" y="3200400"/>
          <a:ext cx="21945600" cy="8229600"/>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890883701"/>
                    </a:ext>
                  </a:extLst>
                </a:gridCol>
                <a:gridCol w="4572000">
                  <a:extLst>
                    <a:ext uri="{9D8B030D-6E8A-4147-A177-3AD203B41FA5}">
                      <a16:colId xmlns:a16="http://schemas.microsoft.com/office/drawing/2014/main" val="259317909"/>
                    </a:ext>
                  </a:extLst>
                </a:gridCol>
                <a:gridCol w="4572000">
                  <a:extLst>
                    <a:ext uri="{9D8B030D-6E8A-4147-A177-3AD203B41FA5}">
                      <a16:colId xmlns:a16="http://schemas.microsoft.com/office/drawing/2014/main" val="3617493052"/>
                    </a:ext>
                  </a:extLst>
                </a:gridCol>
                <a:gridCol w="4572000">
                  <a:extLst>
                    <a:ext uri="{9D8B030D-6E8A-4147-A177-3AD203B41FA5}">
                      <a16:colId xmlns:a16="http://schemas.microsoft.com/office/drawing/2014/main" val="1974197890"/>
                    </a:ext>
                  </a:extLst>
                </a:gridCol>
              </a:tblGrid>
              <a:tr h="685800">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endParaRPr lang="en-US" sz="3600" b="1" kern="1200" dirty="0">
                        <a:solidFill>
                          <a:schemeClr val="bg1">
                            <a:lumMod val="50000"/>
                          </a:schemeClr>
                        </a:solidFill>
                        <a:latin typeface="Cailbri"/>
                        <a:ea typeface="Lato" charset="0"/>
                        <a:cs typeface="Lato" charset="0"/>
                        <a:sym typeface="Helvetica" charset="0"/>
                      </a:endParaRPr>
                    </a:p>
                  </a:txBody>
                  <a:tcPr marL="347472" marR="347472" marT="0" marB="0" anchor="ct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solidFill>
                      <a:schemeClr val="bg1"/>
                    </a:solidFill>
                  </a:tcPr>
                </a:tc>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3600" b="1" dirty="0">
                          <a:solidFill>
                            <a:srgbClr val="FFFFFF"/>
                          </a:solidFill>
                          <a:latin typeface="Cailbri"/>
                          <a:ea typeface="Lato" charset="0"/>
                          <a:cs typeface="Lato" charset="0"/>
                          <a:sym typeface="Helvetica" charset="0"/>
                        </a:rPr>
                        <a:t>July – Dec</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solidFill>
                      <a:srgbClr val="003B5C"/>
                    </a:solidFill>
                  </a:tcPr>
                </a:tc>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3600" b="1" dirty="0">
                          <a:solidFill>
                            <a:srgbClr val="FFFFFF"/>
                          </a:solidFill>
                          <a:latin typeface="Cailbri"/>
                          <a:ea typeface="Lato" charset="0"/>
                          <a:cs typeface="Lato" charset="0"/>
                          <a:sym typeface="Helvetica" charset="0"/>
                        </a:rPr>
                        <a:t>July – Dec</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solidFill>
                      <a:srgbClr val="4E7C98"/>
                    </a:solidFill>
                  </a:tcPr>
                </a:tc>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3600" b="1" dirty="0">
                          <a:solidFill>
                            <a:srgbClr val="FFFFFF"/>
                          </a:solidFill>
                          <a:latin typeface="Cailbri"/>
                          <a:ea typeface="Lato" charset="0"/>
                          <a:cs typeface="Lato" charset="0"/>
                          <a:sym typeface="Helvetica" charset="0"/>
                        </a:rPr>
                        <a:t>Jan – June</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solidFill>
                      <a:srgbClr val="4E7C98"/>
                    </a:solidFill>
                  </a:tcPr>
                </a:tc>
                <a:extLst>
                  <a:ext uri="{0D108BD9-81ED-4DB2-BD59-A6C34878D82A}">
                    <a16:rowId xmlns:a16="http://schemas.microsoft.com/office/drawing/2014/main" val="3473655005"/>
                  </a:ext>
                </a:extLst>
              </a:tr>
              <a:tr h="685800">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endParaRPr lang="en-US" sz="3600" b="1" kern="1200" dirty="0">
                        <a:solidFill>
                          <a:schemeClr val="bg1">
                            <a:lumMod val="50000"/>
                          </a:schemeClr>
                        </a:solidFill>
                        <a:latin typeface="Cailbri"/>
                        <a:ea typeface="Lato" charset="0"/>
                        <a:cs typeface="Lato" charset="0"/>
                        <a:sym typeface="Helvetica" charset="0"/>
                      </a:endParaRPr>
                    </a:p>
                  </a:txBody>
                  <a:tcPr marL="347472" marR="347472" marT="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3600" b="1" dirty="0">
                          <a:solidFill>
                            <a:srgbClr val="FFFFFF"/>
                          </a:solidFill>
                          <a:latin typeface="Cailbri"/>
                          <a:ea typeface="Lato" charset="0"/>
                          <a:cs typeface="Lato" charset="0"/>
                          <a:sym typeface="Helvetica" charset="0"/>
                        </a:rPr>
                        <a:t>FY22</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B5C"/>
                    </a:solidFill>
                  </a:tcPr>
                </a:tc>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3600" b="1" dirty="0">
                          <a:solidFill>
                            <a:srgbClr val="FFFFFF"/>
                          </a:solidFill>
                          <a:latin typeface="Cailbri"/>
                          <a:ea typeface="Lato" charset="0"/>
                          <a:cs typeface="Lato" charset="0"/>
                          <a:sym typeface="Helvetica" charset="0"/>
                        </a:rPr>
                        <a:t>FY21</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E7C98"/>
                    </a:solidFill>
                  </a:tcPr>
                </a:tc>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3600" b="1" dirty="0">
                          <a:solidFill>
                            <a:srgbClr val="FFFFFF"/>
                          </a:solidFill>
                          <a:latin typeface="Cailbri"/>
                          <a:ea typeface="Lato" charset="0"/>
                          <a:cs typeface="Lato" charset="0"/>
                          <a:sym typeface="Helvetica" charset="0"/>
                        </a:rPr>
                        <a:t>FY21</a:t>
                      </a:r>
                    </a:p>
                  </a:txBody>
                  <a:tcPr marL="347472" marR="347472"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E7C98"/>
                    </a:solidFill>
                  </a:tcPr>
                </a:tc>
                <a:extLst>
                  <a:ext uri="{0D108BD9-81ED-4DB2-BD59-A6C34878D82A}">
                    <a16:rowId xmlns:a16="http://schemas.microsoft.com/office/drawing/2014/main" val="3143624156"/>
                  </a:ext>
                </a:extLst>
              </a:tr>
              <a:tr h="685800">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lang="en-US" sz="3600" kern="1200" dirty="0">
                          <a:solidFill>
                            <a:schemeClr val="tx1"/>
                          </a:solidFill>
                          <a:latin typeface="Cailbri"/>
                          <a:ea typeface="Lato" charset="0"/>
                          <a:cs typeface="Lato" charset="0"/>
                          <a:sym typeface="Helvetica" charset="0"/>
                        </a:rPr>
                        <a:t>General Revenue</a:t>
                      </a:r>
                    </a:p>
                  </a:txBody>
                  <a:tcPr marL="347472" marR="347472"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dirty="0">
                          <a:latin typeface="Cailbri"/>
                        </a:rPr>
                        <a:t>1,531,903</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dirty="0">
                          <a:latin typeface="Cailbri"/>
                        </a:rPr>
                        <a:t>1,660,241</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dirty="0">
                          <a:latin typeface="Cailbri"/>
                        </a:rPr>
                        <a:t>1,992,895</a:t>
                      </a:r>
                    </a:p>
                  </a:txBody>
                  <a:tcPr marL="347472" marR="347472"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6060074"/>
                  </a:ext>
                </a:extLst>
              </a:tr>
              <a:tr h="685800">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lang="en-US" sz="3600" kern="1200" dirty="0">
                          <a:solidFill>
                            <a:schemeClr val="tx1"/>
                          </a:solidFill>
                          <a:latin typeface="Cailbri"/>
                          <a:ea typeface="Lato" charset="0"/>
                          <a:cs typeface="Lato" charset="0"/>
                          <a:sym typeface="Helvetica" charset="0"/>
                        </a:rPr>
                        <a:t>Special Revenue</a:t>
                      </a:r>
                    </a:p>
                  </a:txBody>
                  <a:tcPr marL="347472" marR="347472"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800" dirty="0">
                          <a:latin typeface="Cailbri"/>
                        </a:rPr>
                        <a:t>203,531</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800" dirty="0">
                          <a:latin typeface="Cailbri"/>
                        </a:rPr>
                        <a:t>775,675</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800" dirty="0">
                          <a:latin typeface="Cailbri"/>
                        </a:rPr>
                        <a:t>348,511</a:t>
                      </a:r>
                    </a:p>
                  </a:txBody>
                  <a:tcPr marL="347472" marR="347472"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440203"/>
                  </a:ext>
                </a:extLst>
              </a:tr>
              <a:tr h="685800">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lang="en-US" sz="3600" kern="1200" dirty="0">
                          <a:solidFill>
                            <a:schemeClr val="tx1"/>
                          </a:solidFill>
                          <a:latin typeface="Cailbri"/>
                          <a:ea typeface="Lato" charset="0"/>
                          <a:cs typeface="Lato" charset="0"/>
                          <a:sym typeface="Helvetica" charset="0"/>
                        </a:rPr>
                        <a:t>Federal Revenue</a:t>
                      </a:r>
                    </a:p>
                  </a:txBody>
                  <a:tcPr marL="347472" marR="347472"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dirty="0">
                          <a:latin typeface="Cailbri"/>
                        </a:rPr>
                        <a:t>1,279,308</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dirty="0">
                          <a:latin typeface="Cailbri"/>
                        </a:rPr>
                        <a:t>822,007</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dirty="0">
                          <a:latin typeface="Cailbri"/>
                        </a:rPr>
                        <a:t>1,101,330</a:t>
                      </a:r>
                    </a:p>
                  </a:txBody>
                  <a:tcPr marL="347472" marR="347472"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24185327"/>
                  </a:ext>
                </a:extLst>
              </a:tr>
              <a:tr h="685800">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lang="en-US" sz="3600" b="1" kern="1200" dirty="0">
                          <a:solidFill>
                            <a:srgbClr val="003A60"/>
                          </a:solidFill>
                          <a:latin typeface="Cailbri"/>
                          <a:ea typeface="Lato" charset="0"/>
                          <a:cs typeface="Lato" charset="0"/>
                          <a:sym typeface="Helvetica" charset="0"/>
                        </a:rPr>
                        <a:t>Total</a:t>
                      </a:r>
                    </a:p>
                  </a:txBody>
                  <a:tcPr marL="347472" marR="347472"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800" b="1" dirty="0">
                          <a:solidFill>
                            <a:srgbClr val="003A60"/>
                          </a:solidFill>
                          <a:latin typeface="Cailbri"/>
                        </a:rPr>
                        <a:t>3,014,742</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800" b="1" dirty="0">
                          <a:solidFill>
                            <a:srgbClr val="003A60"/>
                          </a:solidFill>
                          <a:latin typeface="Cailbri"/>
                        </a:rPr>
                        <a:t>3,257,923</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800" b="1" dirty="0">
                          <a:solidFill>
                            <a:srgbClr val="003A60"/>
                          </a:solidFill>
                          <a:latin typeface="Cailbri"/>
                        </a:rPr>
                        <a:t>3,442,736</a:t>
                      </a:r>
                    </a:p>
                  </a:txBody>
                  <a:tcPr marL="347472" marR="347472"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2902141"/>
                  </a:ext>
                </a:extLst>
              </a:tr>
              <a:tr h="685800">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lang="en-US" sz="3600" b="1" kern="1200" dirty="0">
                        <a:solidFill>
                          <a:srgbClr val="003A60"/>
                        </a:solidFill>
                        <a:latin typeface="Cailbri"/>
                        <a:ea typeface="Lato" charset="0"/>
                        <a:cs typeface="Lato" charset="0"/>
                        <a:sym typeface="Helvetica" charset="0"/>
                      </a:endParaRPr>
                    </a:p>
                  </a:txBody>
                  <a:tcPr marL="347472" marR="347472"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endParaRPr lang="en-US" sz="2800" b="1" dirty="0">
                        <a:solidFill>
                          <a:srgbClr val="003A60"/>
                        </a:solidFill>
                        <a:latin typeface="Cailbri"/>
                      </a:endParaRP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endParaRPr lang="en-US" sz="2800" b="1" dirty="0">
                        <a:solidFill>
                          <a:srgbClr val="003A60"/>
                        </a:solidFill>
                        <a:latin typeface="Cailbri"/>
                      </a:endParaRP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endParaRPr lang="en-US" sz="2800" b="1" dirty="0">
                        <a:solidFill>
                          <a:srgbClr val="003A60"/>
                        </a:solidFill>
                        <a:latin typeface="Cailbri"/>
                      </a:endParaRPr>
                    </a:p>
                  </a:txBody>
                  <a:tcPr marL="347472" marR="347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53732244"/>
                  </a:ext>
                </a:extLst>
              </a:tr>
              <a:tr h="685800">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lang="en-US" sz="3600" kern="1200" dirty="0">
                          <a:solidFill>
                            <a:schemeClr val="tx1"/>
                          </a:solidFill>
                          <a:latin typeface="Cailbri"/>
                          <a:ea typeface="Lato" charset="0"/>
                          <a:cs typeface="Lato" charset="0"/>
                          <a:sym typeface="Helvetica" charset="0"/>
                        </a:rPr>
                        <a:t>Filled FTE</a:t>
                      </a:r>
                    </a:p>
                  </a:txBody>
                  <a:tcPr marL="347472" marR="347472"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800" dirty="0">
                          <a:latin typeface="Cailbri"/>
                        </a:rPr>
                        <a:t>12/21/2021</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800" dirty="0">
                          <a:latin typeface="Cailbri"/>
                        </a:rPr>
                        <a:t>11/5/2020</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800" dirty="0">
                          <a:latin typeface="Cailbri"/>
                        </a:rPr>
                        <a:t>6/17/2021</a:t>
                      </a:r>
                    </a:p>
                  </a:txBody>
                  <a:tcPr marL="347472" marR="347472"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7292506"/>
                  </a:ext>
                </a:extLst>
              </a:tr>
              <a:tr h="685800">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lang="en-US" sz="3600" kern="1200" dirty="0">
                          <a:solidFill>
                            <a:schemeClr val="tx1"/>
                          </a:solidFill>
                          <a:latin typeface="Cailbri"/>
                          <a:ea typeface="Lato" charset="0"/>
                          <a:cs typeface="Lato" charset="0"/>
                          <a:sym typeface="Helvetica" charset="0"/>
                        </a:rPr>
                        <a:t>General Revenue</a:t>
                      </a:r>
                    </a:p>
                  </a:txBody>
                  <a:tcPr marL="347472" marR="347472"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dirty="0">
                          <a:latin typeface="Cailbri"/>
                        </a:rPr>
                        <a:t>55.90</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dirty="0">
                          <a:latin typeface="Cailbri"/>
                        </a:rPr>
                        <a:t>80.40</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dirty="0">
                          <a:latin typeface="Cailbri"/>
                        </a:rPr>
                        <a:t>84.60</a:t>
                      </a:r>
                    </a:p>
                  </a:txBody>
                  <a:tcPr marL="347472" marR="347472"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46410284"/>
                  </a:ext>
                </a:extLst>
              </a:tr>
              <a:tr h="685800">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lang="en-US" sz="3600" kern="1200" dirty="0">
                          <a:solidFill>
                            <a:schemeClr val="tx1"/>
                          </a:solidFill>
                          <a:latin typeface="Cailbri"/>
                          <a:ea typeface="Lato" charset="0"/>
                          <a:cs typeface="Lato" charset="0"/>
                          <a:sym typeface="Helvetica" charset="0"/>
                        </a:rPr>
                        <a:t>Special Revenue</a:t>
                      </a:r>
                    </a:p>
                  </a:txBody>
                  <a:tcPr marL="347472" marR="347472"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800" dirty="0">
                          <a:latin typeface="Cailbri"/>
                        </a:rPr>
                        <a:t>4.50</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800" dirty="0">
                          <a:latin typeface="Cailbri"/>
                        </a:rPr>
                        <a:t>10.50</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800" dirty="0">
                          <a:latin typeface="Cailbri"/>
                        </a:rPr>
                        <a:t>3.50</a:t>
                      </a:r>
                    </a:p>
                  </a:txBody>
                  <a:tcPr marL="347472" marR="347472"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1306519"/>
                  </a:ext>
                </a:extLst>
              </a:tr>
              <a:tr h="685800">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lang="en-US" sz="3600" kern="1200" dirty="0">
                          <a:solidFill>
                            <a:schemeClr val="tx1"/>
                          </a:solidFill>
                          <a:latin typeface="Cailbri"/>
                          <a:ea typeface="Lato" charset="0"/>
                          <a:cs typeface="Lato" charset="0"/>
                          <a:sym typeface="Helvetica" charset="0"/>
                        </a:rPr>
                        <a:t>Federal Revenue</a:t>
                      </a:r>
                    </a:p>
                  </a:txBody>
                  <a:tcPr marL="347472" marR="347472"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dirty="0">
                          <a:latin typeface="Cailbri"/>
                        </a:rPr>
                        <a:t>44.60</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dirty="0">
                          <a:latin typeface="Cailbri"/>
                        </a:rPr>
                        <a:t>13.10</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2800" dirty="0">
                          <a:latin typeface="Cailbri"/>
                        </a:rPr>
                        <a:t>12.90</a:t>
                      </a:r>
                    </a:p>
                  </a:txBody>
                  <a:tcPr marL="347472" marR="347472"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20897867"/>
                  </a:ext>
                </a:extLst>
              </a:tr>
              <a:tr h="685800">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lang="en-US" sz="3600" b="1" kern="1200" dirty="0">
                          <a:solidFill>
                            <a:srgbClr val="003A60"/>
                          </a:solidFill>
                          <a:latin typeface="Cailbri"/>
                          <a:ea typeface="Lato" charset="0"/>
                          <a:cs typeface="Lato" charset="0"/>
                          <a:sym typeface="Helvetica" charset="0"/>
                        </a:rPr>
                        <a:t>Total</a:t>
                      </a:r>
                    </a:p>
                  </a:txBody>
                  <a:tcPr marL="347472" marR="347472"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800" b="1" dirty="0">
                          <a:solidFill>
                            <a:srgbClr val="003A60"/>
                          </a:solidFill>
                          <a:latin typeface="Cailbri"/>
                        </a:rPr>
                        <a:t>105.00</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800" b="1" dirty="0">
                          <a:solidFill>
                            <a:srgbClr val="003A60"/>
                          </a:solidFill>
                          <a:latin typeface="Cailbri"/>
                        </a:rPr>
                        <a:t>104.00</a:t>
                      </a:r>
                    </a:p>
                  </a:txBody>
                  <a:tcPr marL="347472" marR="3474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800" b="1" dirty="0">
                          <a:solidFill>
                            <a:srgbClr val="003A60"/>
                          </a:solidFill>
                          <a:latin typeface="Cailbri"/>
                        </a:rPr>
                        <a:t>101.00</a:t>
                      </a:r>
                    </a:p>
                  </a:txBody>
                  <a:tcPr marL="347472" marR="347472"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0490208"/>
                  </a:ext>
                </a:extLst>
              </a:tr>
            </a:tbl>
          </a:graphicData>
        </a:graphic>
      </p:graphicFrame>
    </p:spTree>
    <p:extLst>
      <p:ext uri="{BB962C8B-B14F-4D97-AF65-F5344CB8AC3E}">
        <p14:creationId xmlns:p14="http://schemas.microsoft.com/office/powerpoint/2010/main" val="1024729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11E7E8-96C8-4EFF-B89B-96696CCD3D74}"/>
              </a:ext>
            </a:extLst>
          </p:cNvPr>
          <p:cNvSpPr>
            <a:spLocks noGrp="1"/>
          </p:cNvSpPr>
          <p:nvPr>
            <p:ph type="title"/>
          </p:nvPr>
        </p:nvSpPr>
        <p:spPr/>
        <p:txBody>
          <a:bodyPr/>
          <a:lstStyle/>
          <a:p>
            <a:r>
              <a:rPr lang="en-US" dirty="0"/>
              <a:t>FY 2023 Improvement Requests – </a:t>
            </a:r>
            <a:r>
              <a:rPr lang="en-US" dirty="0">
                <a:solidFill>
                  <a:srgbClr val="CBA058"/>
                </a:solidFill>
              </a:rPr>
              <a:t>Priorities 1, 2 and 3</a:t>
            </a:r>
          </a:p>
        </p:txBody>
      </p:sp>
      <p:sp>
        <p:nvSpPr>
          <p:cNvPr id="6" name="Content Placeholder 5">
            <a:extLst>
              <a:ext uri="{FF2B5EF4-FFF2-40B4-BE49-F238E27FC236}">
                <a16:creationId xmlns:a16="http://schemas.microsoft.com/office/drawing/2014/main" id="{EF5C4F6F-2748-4C9D-8CFC-2AC7E505C525}"/>
              </a:ext>
            </a:extLst>
          </p:cNvPr>
          <p:cNvSpPr>
            <a:spLocks noGrp="1"/>
          </p:cNvSpPr>
          <p:nvPr>
            <p:ph idx="1"/>
          </p:nvPr>
        </p:nvSpPr>
        <p:spPr/>
        <p:txBody>
          <a:bodyPr>
            <a:normAutofit/>
          </a:bodyPr>
          <a:lstStyle/>
          <a:p>
            <a:r>
              <a:rPr lang="en-US" b="1" dirty="0"/>
              <a:t>Federal Funds Increased Spending Authority</a:t>
            </a:r>
          </a:p>
          <a:p>
            <a:pPr marL="457200" lvl="1" indent="0">
              <a:buNone/>
            </a:pPr>
            <a:r>
              <a:rPr lang="en-US" dirty="0"/>
              <a:t>Improvement FY 2023 request to increase spending authority in federal funds, fund 8705 by $17,150,000, fund 8901 by $10,590,815, and fund 8902 by $6,188,600. These are mostly due to CARES Act funding that was given in FY 2021, along with ARC pass-through grants, we have already received increased spending authority for FY 2022, and we are now seeking to roll that forward into FY 2023 and subsequent years.</a:t>
            </a:r>
          </a:p>
          <a:p>
            <a:endParaRPr lang="en-US" dirty="0"/>
          </a:p>
          <a:p>
            <a:endParaRPr lang="en-US" dirty="0"/>
          </a:p>
        </p:txBody>
      </p:sp>
    </p:spTree>
    <p:extLst>
      <p:ext uri="{BB962C8B-B14F-4D97-AF65-F5344CB8AC3E}">
        <p14:creationId xmlns:p14="http://schemas.microsoft.com/office/powerpoint/2010/main" val="2916372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895D2-5601-40F5-AA16-28863CA45692}"/>
              </a:ext>
            </a:extLst>
          </p:cNvPr>
          <p:cNvSpPr>
            <a:spLocks noGrp="1"/>
          </p:cNvSpPr>
          <p:nvPr>
            <p:ph type="title"/>
          </p:nvPr>
        </p:nvSpPr>
        <p:spPr/>
        <p:txBody>
          <a:bodyPr/>
          <a:lstStyle/>
          <a:p>
            <a:r>
              <a:rPr lang="en-US" dirty="0"/>
              <a:t>FY 2023 Improvement Requests – </a:t>
            </a:r>
            <a:r>
              <a:rPr lang="en-US" dirty="0">
                <a:solidFill>
                  <a:srgbClr val="CBA058"/>
                </a:solidFill>
              </a:rPr>
              <a:t>Priority 4</a:t>
            </a:r>
          </a:p>
        </p:txBody>
      </p:sp>
      <p:sp>
        <p:nvSpPr>
          <p:cNvPr id="3" name="Content Placeholder 2">
            <a:extLst>
              <a:ext uri="{FF2B5EF4-FFF2-40B4-BE49-F238E27FC236}">
                <a16:creationId xmlns:a16="http://schemas.microsoft.com/office/drawing/2014/main" id="{FB0BFB5B-80EE-42E3-B67A-2D2A7AD8B1C9}"/>
              </a:ext>
            </a:extLst>
          </p:cNvPr>
          <p:cNvSpPr>
            <a:spLocks noGrp="1"/>
          </p:cNvSpPr>
          <p:nvPr>
            <p:ph idx="1"/>
          </p:nvPr>
        </p:nvSpPr>
        <p:spPr/>
        <p:txBody>
          <a:bodyPr>
            <a:normAutofit/>
          </a:bodyPr>
          <a:lstStyle/>
          <a:p>
            <a:r>
              <a:rPr lang="en-US" b="1" dirty="0"/>
              <a:t>Entrepreneurship and Innovation Investment Fund</a:t>
            </a:r>
          </a:p>
          <a:p>
            <a:pPr marL="457200" lvl="1" indent="0">
              <a:buNone/>
            </a:pPr>
            <a:r>
              <a:rPr lang="en-US" dirty="0"/>
              <a:t>Improvement FY 2023 request to increase spending authority in special revenue fund 3014 by $1,000,000. Our Entrepreneurship and Innovation Investment Fund is a grant program that began in FY 2020. Each fiscal year that are cash balances remaining that require an increased spending authority in order to be able to spend. Approving this ongoing request would alleviate the need to seek increased spending authority in July of each year.</a:t>
            </a:r>
          </a:p>
          <a:p>
            <a:endParaRPr lang="en-US" dirty="0"/>
          </a:p>
          <a:p>
            <a:endParaRPr lang="en-US" dirty="0"/>
          </a:p>
        </p:txBody>
      </p:sp>
    </p:spTree>
    <p:extLst>
      <p:ext uri="{BB962C8B-B14F-4D97-AF65-F5344CB8AC3E}">
        <p14:creationId xmlns:p14="http://schemas.microsoft.com/office/powerpoint/2010/main" val="393816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927078-9480-401D-92E1-9461C364C8C1}"/>
              </a:ext>
            </a:extLst>
          </p:cNvPr>
          <p:cNvSpPr>
            <a:spLocks noGrp="1"/>
          </p:cNvSpPr>
          <p:nvPr>
            <p:ph type="title"/>
          </p:nvPr>
        </p:nvSpPr>
        <p:spPr/>
        <p:txBody>
          <a:bodyPr/>
          <a:lstStyle/>
          <a:p>
            <a:r>
              <a:rPr lang="en-US" dirty="0"/>
              <a:t>FY 2023 Improvement Requests – </a:t>
            </a:r>
            <a:r>
              <a:rPr lang="en-US" dirty="0">
                <a:solidFill>
                  <a:srgbClr val="CBA058"/>
                </a:solidFill>
              </a:rPr>
              <a:t>Priority 5</a:t>
            </a:r>
          </a:p>
        </p:txBody>
      </p:sp>
      <p:sp>
        <p:nvSpPr>
          <p:cNvPr id="6" name="Content Placeholder 5">
            <a:extLst>
              <a:ext uri="{FF2B5EF4-FFF2-40B4-BE49-F238E27FC236}">
                <a16:creationId xmlns:a16="http://schemas.microsoft.com/office/drawing/2014/main" id="{E236AF15-3015-4832-A4DB-22933AAD01A6}"/>
              </a:ext>
            </a:extLst>
          </p:cNvPr>
          <p:cNvSpPr>
            <a:spLocks noGrp="1"/>
          </p:cNvSpPr>
          <p:nvPr>
            <p:ph idx="1"/>
          </p:nvPr>
        </p:nvSpPr>
        <p:spPr/>
        <p:txBody>
          <a:bodyPr/>
          <a:lstStyle/>
          <a:p>
            <a:r>
              <a:rPr lang="en-US" b="1" dirty="0"/>
              <a:t>General Revenue Transfer of Positions and Spending Authority</a:t>
            </a:r>
          </a:p>
          <a:p>
            <a:pPr marL="457200" lvl="1" indent="0">
              <a:buNone/>
            </a:pPr>
            <a:r>
              <a:rPr lang="en-US" dirty="0"/>
              <a:t>Supplemental FY 2022 and Improvement FY 2023 request to decrease spending authority and FTE in the Department of Economic Development and transfer administrative positions to Department of Commerce in the amount of $807,850 and 11 FTE. This would also transfer certain current expense objects related to the employees including supplies, building rent, copier rental, employee travel, computer equipment, OT and OASIS user fees, and hospitality.</a:t>
            </a:r>
          </a:p>
          <a:p>
            <a:endParaRPr lang="en-US" dirty="0"/>
          </a:p>
        </p:txBody>
      </p:sp>
    </p:spTree>
    <p:extLst>
      <p:ext uri="{BB962C8B-B14F-4D97-AF65-F5344CB8AC3E}">
        <p14:creationId xmlns:p14="http://schemas.microsoft.com/office/powerpoint/2010/main" val="1779853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DDA65-7B08-4431-94CE-2F242E9B1292}"/>
              </a:ext>
            </a:extLst>
          </p:cNvPr>
          <p:cNvSpPr>
            <a:spLocks noGrp="1"/>
          </p:cNvSpPr>
          <p:nvPr>
            <p:ph type="title"/>
          </p:nvPr>
        </p:nvSpPr>
        <p:spPr/>
        <p:txBody>
          <a:bodyPr/>
          <a:lstStyle/>
          <a:p>
            <a:r>
              <a:rPr lang="en-US" dirty="0"/>
              <a:t>FY 2023 Improvement Requests – </a:t>
            </a:r>
            <a:r>
              <a:rPr lang="en-US" dirty="0">
                <a:solidFill>
                  <a:srgbClr val="CBA058"/>
                </a:solidFill>
              </a:rPr>
              <a:t>Priority 6</a:t>
            </a:r>
          </a:p>
        </p:txBody>
      </p:sp>
      <p:sp>
        <p:nvSpPr>
          <p:cNvPr id="3" name="Content Placeholder 2">
            <a:extLst>
              <a:ext uri="{FF2B5EF4-FFF2-40B4-BE49-F238E27FC236}">
                <a16:creationId xmlns:a16="http://schemas.microsoft.com/office/drawing/2014/main" id="{63FCE2F1-2CC7-48E5-9B81-530766559733}"/>
              </a:ext>
            </a:extLst>
          </p:cNvPr>
          <p:cNvSpPr>
            <a:spLocks noGrp="1"/>
          </p:cNvSpPr>
          <p:nvPr>
            <p:ph idx="1"/>
          </p:nvPr>
        </p:nvSpPr>
        <p:spPr/>
        <p:txBody>
          <a:bodyPr>
            <a:normAutofit/>
          </a:bodyPr>
          <a:lstStyle/>
          <a:p>
            <a:r>
              <a:rPr lang="en-US" b="1" dirty="0"/>
              <a:t>Federal Spending Authority Increase – Office of Energy</a:t>
            </a:r>
          </a:p>
          <a:p>
            <a:pPr marL="457200" lvl="1" indent="0">
              <a:buNone/>
            </a:pPr>
            <a:r>
              <a:rPr lang="en-US" dirty="0"/>
              <a:t>Improvement FY 2023 request to increase spending authority in Federal Fund 8892 by $6,000,000. The Office of Energy anticipates receiving about $29,000,000 to be spent over an approximate five year period from the Infrastructure Bill. This will include an increase to the core State Energy Program funding, a revolving loan program, funding for states with the highest per-capita energy consumption or energy-related carbon emissions, and for some competitive grant opportunities.</a:t>
            </a:r>
          </a:p>
          <a:p>
            <a:endParaRPr lang="en-US" dirty="0"/>
          </a:p>
          <a:p>
            <a:endParaRPr lang="en-US" dirty="0"/>
          </a:p>
        </p:txBody>
      </p:sp>
    </p:spTree>
    <p:extLst>
      <p:ext uri="{BB962C8B-B14F-4D97-AF65-F5344CB8AC3E}">
        <p14:creationId xmlns:p14="http://schemas.microsoft.com/office/powerpoint/2010/main" val="3966182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B9A780-6B51-44B8-ADCC-B3F40AC7EBC0}"/>
              </a:ext>
            </a:extLst>
          </p:cNvPr>
          <p:cNvSpPr>
            <a:spLocks noGrp="1"/>
          </p:cNvSpPr>
          <p:nvPr>
            <p:ph type="title"/>
          </p:nvPr>
        </p:nvSpPr>
        <p:spPr/>
        <p:txBody>
          <a:bodyPr/>
          <a:lstStyle/>
          <a:p>
            <a:r>
              <a:rPr lang="en-US" dirty="0"/>
              <a:t>FY 2023 Improvement Requests – </a:t>
            </a:r>
            <a:r>
              <a:rPr lang="en-US" dirty="0">
                <a:solidFill>
                  <a:srgbClr val="CBA058"/>
                </a:solidFill>
              </a:rPr>
              <a:t>Priority 7</a:t>
            </a:r>
          </a:p>
        </p:txBody>
      </p:sp>
      <p:sp>
        <p:nvSpPr>
          <p:cNvPr id="6" name="Content Placeholder 5">
            <a:extLst>
              <a:ext uri="{FF2B5EF4-FFF2-40B4-BE49-F238E27FC236}">
                <a16:creationId xmlns:a16="http://schemas.microsoft.com/office/drawing/2014/main" id="{CA37DA8B-1C84-4D42-8478-2AF29D7450B5}"/>
              </a:ext>
            </a:extLst>
          </p:cNvPr>
          <p:cNvSpPr>
            <a:spLocks noGrp="1"/>
          </p:cNvSpPr>
          <p:nvPr>
            <p:ph idx="1"/>
          </p:nvPr>
        </p:nvSpPr>
        <p:spPr/>
        <p:txBody>
          <a:bodyPr>
            <a:normAutofit/>
          </a:bodyPr>
          <a:lstStyle/>
          <a:p>
            <a:r>
              <a:rPr lang="en-US" b="1" dirty="0"/>
              <a:t>General Revenue Improvement</a:t>
            </a:r>
          </a:p>
          <a:p>
            <a:pPr marL="457200" lvl="1" indent="0">
              <a:buNone/>
            </a:pPr>
            <a:r>
              <a:rPr lang="en-US" dirty="0"/>
              <a:t>Transfer $500,000 from Commerce to Economic Development to be transferred to Broadband Enhancement Council.  Legislation is being introduced to move the Council from Commerce to Economic Development, along with that this General Revenue Directed Transfer should be moved as well. The net effect of this improvement to the total General Revenue budget is zero.</a:t>
            </a:r>
          </a:p>
          <a:p>
            <a:endParaRPr lang="en-US" dirty="0"/>
          </a:p>
          <a:p>
            <a:endParaRPr lang="en-US" dirty="0"/>
          </a:p>
          <a:p>
            <a:endParaRPr lang="en-US" dirty="0"/>
          </a:p>
        </p:txBody>
      </p:sp>
    </p:spTree>
    <p:extLst>
      <p:ext uri="{BB962C8B-B14F-4D97-AF65-F5344CB8AC3E}">
        <p14:creationId xmlns:p14="http://schemas.microsoft.com/office/powerpoint/2010/main" val="279404210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V Development Office">
      <a:majorFont>
        <a:latin typeface="Proxima Nova Blac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A547551-98FF-4391-B993-C2E618B70023}" vid="{50C1F80E-FC16-45B3-B80C-3AF662BD1E21}"/>
    </a:ext>
  </a:extLst>
</a:theme>
</file>

<file path=ppt/theme/theme2.xml><?xml version="1.0" encoding="utf-8"?>
<a:theme xmlns:a="http://schemas.openxmlformats.org/drawingml/2006/main" name="Titles">
  <a:themeElements>
    <a:clrScheme name="WV Development Office">
      <a:dk1>
        <a:srgbClr val="5D5C5D"/>
      </a:dk1>
      <a:lt1>
        <a:srgbClr val="FFFFFF"/>
      </a:lt1>
      <a:dk2>
        <a:srgbClr val="443946"/>
      </a:dk2>
      <a:lt2>
        <a:srgbClr val="FFFFFF"/>
      </a:lt2>
      <a:accent1>
        <a:srgbClr val="003A5D"/>
      </a:accent1>
      <a:accent2>
        <a:srgbClr val="D8C07E"/>
      </a:accent2>
      <a:accent3>
        <a:srgbClr val="4E7C98"/>
      </a:accent3>
      <a:accent4>
        <a:srgbClr val="BD9B60"/>
      </a:accent4>
      <a:accent5>
        <a:srgbClr val="D29847"/>
      </a:accent5>
      <a:accent6>
        <a:srgbClr val="90723C"/>
      </a:accent6>
      <a:hlink>
        <a:srgbClr val="F33B48"/>
      </a:hlink>
      <a:folHlink>
        <a:srgbClr val="FFC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A547551-98FF-4391-B993-C2E618B70023}" vid="{6A2121FA-3327-47EA-A87B-36C52E7B43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646</TotalTime>
  <Words>783</Words>
  <Application>Microsoft Office PowerPoint</Application>
  <PresentationFormat>Custom</PresentationFormat>
  <Paragraphs>140</Paragraphs>
  <Slides>13</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Arial</vt:lpstr>
      <vt:lpstr>Cailbri</vt:lpstr>
      <vt:lpstr>Calibri</vt:lpstr>
      <vt:lpstr>Proxima Nova</vt:lpstr>
      <vt:lpstr>Proxima Nova Black</vt:lpstr>
      <vt:lpstr>Source Sans Pro Light</vt:lpstr>
      <vt:lpstr>Custom Design</vt:lpstr>
      <vt:lpstr>Titles</vt:lpstr>
      <vt:lpstr>PowerPoint Presentation</vt:lpstr>
      <vt:lpstr>General Revenue Appropriations</vt:lpstr>
      <vt:lpstr>Title?</vt:lpstr>
      <vt:lpstr>Personal Services expenditure (excluding benefits)</vt:lpstr>
      <vt:lpstr>FY 2023 Improvement Requests – Priorities 1, 2 and 3</vt:lpstr>
      <vt:lpstr>FY 2023 Improvement Requests – Priority 4</vt:lpstr>
      <vt:lpstr>FY 2023 Improvement Requests – Priority 5</vt:lpstr>
      <vt:lpstr>FY 2023 Improvement Requests – Priority 6</vt:lpstr>
      <vt:lpstr>FY 2023 Improvement Requests – Priority 7</vt:lpstr>
      <vt:lpstr>FY 2023 Improvement Requests – Priority 8</vt:lpstr>
      <vt:lpstr>FY 2023 Improvement Requests – Summary</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Ellis, Johanna K</dc:creator>
  <cp:keywords/>
  <dc:description/>
  <cp:lastModifiedBy>Meester, Steve</cp:lastModifiedBy>
  <cp:revision>12</cp:revision>
  <cp:lastPrinted>2019-03-19T17:56:39Z</cp:lastPrinted>
  <dcterms:created xsi:type="dcterms:W3CDTF">2021-12-29T16:04:02Z</dcterms:created>
  <dcterms:modified xsi:type="dcterms:W3CDTF">2022-01-14T16:08:19Z</dcterms:modified>
  <cp:category/>
</cp:coreProperties>
</file>